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3"/>
  </p:notesMasterIdLst>
  <p:handoutMasterIdLst>
    <p:handoutMasterId r:id="rId94"/>
  </p:handoutMasterIdLst>
  <p:sldIdLst>
    <p:sldId id="502" r:id="rId5"/>
    <p:sldId id="450" r:id="rId6"/>
    <p:sldId id="481" r:id="rId7"/>
    <p:sldId id="451" r:id="rId8"/>
    <p:sldId id="452" r:id="rId9"/>
    <p:sldId id="496" r:id="rId10"/>
    <p:sldId id="453" r:id="rId11"/>
    <p:sldId id="497" r:id="rId12"/>
    <p:sldId id="455" r:id="rId13"/>
    <p:sldId id="456" r:id="rId14"/>
    <p:sldId id="454" r:id="rId15"/>
    <p:sldId id="464" r:id="rId16"/>
    <p:sldId id="539" r:id="rId17"/>
    <p:sldId id="458" r:id="rId18"/>
    <p:sldId id="459" r:id="rId19"/>
    <p:sldId id="475" r:id="rId20"/>
    <p:sldId id="460" r:id="rId21"/>
    <p:sldId id="461" r:id="rId22"/>
    <p:sldId id="463" r:id="rId23"/>
    <p:sldId id="472" r:id="rId24"/>
    <p:sldId id="473" r:id="rId25"/>
    <p:sldId id="474" r:id="rId26"/>
    <p:sldId id="465" r:id="rId27"/>
    <p:sldId id="477" r:id="rId28"/>
    <p:sldId id="476" r:id="rId29"/>
    <p:sldId id="478" r:id="rId30"/>
    <p:sldId id="480" r:id="rId31"/>
    <p:sldId id="479" r:id="rId32"/>
    <p:sldId id="493" r:id="rId33"/>
    <p:sldId id="494" r:id="rId34"/>
    <p:sldId id="466" r:id="rId35"/>
    <p:sldId id="467" r:id="rId36"/>
    <p:sldId id="468" r:id="rId37"/>
    <p:sldId id="469" r:id="rId38"/>
    <p:sldId id="470" r:id="rId39"/>
    <p:sldId id="471" r:id="rId40"/>
    <p:sldId id="483" r:id="rId41"/>
    <p:sldId id="498" r:id="rId42"/>
    <p:sldId id="482" r:id="rId43"/>
    <p:sldId id="490" r:id="rId44"/>
    <p:sldId id="499" r:id="rId45"/>
    <p:sldId id="491" r:id="rId46"/>
    <p:sldId id="492" r:id="rId47"/>
    <p:sldId id="487" r:id="rId48"/>
    <p:sldId id="500" r:id="rId49"/>
    <p:sldId id="488" r:id="rId50"/>
    <p:sldId id="489" r:id="rId51"/>
    <p:sldId id="486" r:id="rId52"/>
    <p:sldId id="501" r:id="rId53"/>
    <p:sldId id="484" r:id="rId54"/>
    <p:sldId id="485" r:id="rId55"/>
    <p:sldId id="503" r:id="rId56"/>
    <p:sldId id="504" r:id="rId57"/>
    <p:sldId id="505" r:id="rId58"/>
    <p:sldId id="506" r:id="rId59"/>
    <p:sldId id="507" r:id="rId60"/>
    <p:sldId id="508" r:id="rId61"/>
    <p:sldId id="509" r:id="rId62"/>
    <p:sldId id="510" r:id="rId63"/>
    <p:sldId id="511" r:id="rId64"/>
    <p:sldId id="512" r:id="rId65"/>
    <p:sldId id="513" r:id="rId66"/>
    <p:sldId id="514" r:id="rId67"/>
    <p:sldId id="515" r:id="rId68"/>
    <p:sldId id="516" r:id="rId69"/>
    <p:sldId id="517" r:id="rId70"/>
    <p:sldId id="518" r:id="rId71"/>
    <p:sldId id="519" r:id="rId72"/>
    <p:sldId id="520" r:id="rId73"/>
    <p:sldId id="521" r:id="rId74"/>
    <p:sldId id="522" r:id="rId75"/>
    <p:sldId id="523" r:id="rId76"/>
    <p:sldId id="524" r:id="rId77"/>
    <p:sldId id="525" r:id="rId78"/>
    <p:sldId id="526" r:id="rId79"/>
    <p:sldId id="527" r:id="rId80"/>
    <p:sldId id="528" r:id="rId81"/>
    <p:sldId id="529" r:id="rId82"/>
    <p:sldId id="530" r:id="rId83"/>
    <p:sldId id="531" r:id="rId84"/>
    <p:sldId id="532" r:id="rId85"/>
    <p:sldId id="533" r:id="rId86"/>
    <p:sldId id="534" r:id="rId87"/>
    <p:sldId id="535" r:id="rId88"/>
    <p:sldId id="536" r:id="rId89"/>
    <p:sldId id="537" r:id="rId90"/>
    <p:sldId id="538" r:id="rId91"/>
    <p:sldId id="359" r:id="rId9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 userDrawn="1">
          <p15:clr>
            <a:srgbClr val="A4A3A4"/>
          </p15:clr>
        </p15:guide>
        <p15:guide id="2" orient="horz" pos="164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pos="5477">
          <p15:clr>
            <a:srgbClr val="A4A3A4"/>
          </p15:clr>
        </p15:guide>
        <p15:guide id="5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5884"/>
    <a:srgbClr val="CC6600"/>
    <a:srgbClr val="0082BC"/>
    <a:srgbClr val="FFFFFF"/>
    <a:srgbClr val="006600"/>
    <a:srgbClr val="008000"/>
    <a:srgbClr val="95C13D"/>
    <a:srgbClr val="85C555"/>
    <a:srgbClr val="414143"/>
    <a:srgbClr val="1E2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88150" autoAdjust="0"/>
  </p:normalViewPr>
  <p:slideViewPr>
    <p:cSldViewPr>
      <p:cViewPr varScale="1">
        <p:scale>
          <a:sx n="78" d="100"/>
          <a:sy n="78" d="100"/>
        </p:scale>
        <p:origin x="869" y="77"/>
      </p:cViewPr>
      <p:guideLst>
        <p:guide orient="horz" pos="3929"/>
        <p:guide orient="horz" pos="164"/>
        <p:guide orient="horz" pos="799"/>
        <p:guide pos="5477"/>
        <p:guide pos="4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34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74739-E477-43E2-8B27-A4F7487B42F6}" type="datetimeFigureOut">
              <a:rPr lang="es-ES" smtClean="0"/>
              <a:t>14/05/2017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0A298-037C-4338-BA63-2BA49C9208D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8644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02398-51E1-4667-A0F7-E97AD1F32962}" type="datetimeFigureOut">
              <a:rPr lang="es-ES" smtClean="0"/>
              <a:t>14/05/2017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70AB5-00EE-4A5C-AE4E-71B8EEE104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830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Afronta problemas de manera diferente pero no es una llave maestra</a:t>
            </a:r>
            <a:r>
              <a:rPr lang="es-ES" baseline="0" dirty="0" smtClean="0"/>
              <a:t> (funcional, procedural, OO). Flujos de datos, propagación de cambios de datos -&gt; causa-efecto.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1974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768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3441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4410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1800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2102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9786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991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9202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1705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3723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JS</a:t>
            </a:r>
            <a:r>
              <a:rPr lang="es-ES" baseline="0" dirty="0" smtClean="0"/>
              <a:t> -&gt; eventos </a:t>
            </a:r>
            <a:r>
              <a:rPr lang="es-ES" baseline="0" dirty="0" err="1" smtClean="0"/>
              <a:t>hover</a:t>
            </a:r>
            <a:r>
              <a:rPr lang="es-ES" baseline="0" dirty="0" smtClean="0"/>
              <a:t>/</a:t>
            </a:r>
            <a:r>
              <a:rPr lang="es-ES" baseline="0" dirty="0" err="1" smtClean="0"/>
              <a:t>click</a:t>
            </a:r>
            <a:r>
              <a:rPr lang="es-ES" baseline="0" dirty="0" smtClean="0"/>
              <a:t> -&gt; programación reactiva. </a:t>
            </a:r>
            <a:r>
              <a:rPr lang="es-ES" baseline="0" dirty="0" err="1" smtClean="0"/>
              <a:t>Streams</a:t>
            </a:r>
            <a:r>
              <a:rPr lang="es-ES" baseline="0" dirty="0" smtClean="0"/>
              <a:t> = baratos y omnipresentes. </a:t>
            </a:r>
            <a:r>
              <a:rPr lang="es-ES" baseline="0" dirty="0" err="1" smtClean="0"/>
              <a:t>Ej</a:t>
            </a:r>
            <a:r>
              <a:rPr lang="es-ES" baseline="0" dirty="0" smtClean="0"/>
              <a:t>: Twitter </a:t>
            </a:r>
            <a:r>
              <a:rPr lang="es-ES" baseline="0" dirty="0" err="1" smtClean="0"/>
              <a:t>feed</a:t>
            </a:r>
            <a:r>
              <a:rPr lang="es-ES" baseline="0" dirty="0" smtClean="0"/>
              <a:t>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1783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925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5106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784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386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14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7363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181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38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8830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9210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lista</a:t>
            </a:r>
            <a:r>
              <a:rPr lang="es-ES" baseline="0" dirty="0" smtClean="0"/>
              <a:t>-&gt; añade errores, lleva control tamaño errores, condición de filtrado.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846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6476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532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4824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8967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2614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21737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24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67212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67547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022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Aplicaciones con multitud de eventos (interfaces</a:t>
            </a:r>
            <a:r>
              <a:rPr lang="es-ES" baseline="0" dirty="0" smtClean="0"/>
              <a:t> móvil/web). 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2857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17325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24618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0856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83568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03001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07605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18671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9614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30214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0762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Centrar atención en eventos sin tener que lidiar con cientos de implementaciones.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69812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7552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81046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17730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Por ejemplo, cuando pulsamos como hemos visto con el ratón, o una tecla</a:t>
            </a:r>
            <a:r>
              <a:rPr lang="es-ES" baseline="0" dirty="0" smtClean="0"/>
              <a:t>, tenemos un </a:t>
            </a:r>
            <a:r>
              <a:rPr lang="es-ES" baseline="0" dirty="0" err="1" smtClean="0"/>
              <a:t>stream</a:t>
            </a:r>
            <a:r>
              <a:rPr lang="es-ES" baseline="0" dirty="0" smtClean="0"/>
              <a:t> asíncrono de datos (eventos)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4248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Los usamos para implementar aplicaciones</a:t>
            </a:r>
            <a:r>
              <a:rPr lang="es-ES" baseline="0" dirty="0" smtClean="0"/>
              <a:t> en tiempo real, tenemos una conexión </a:t>
            </a:r>
            <a:r>
              <a:rPr lang="es-ES" baseline="0" dirty="0" err="1" smtClean="0"/>
              <a:t>fullduplex</a:t>
            </a:r>
            <a:r>
              <a:rPr lang="es-ES" baseline="0" dirty="0" smtClean="0"/>
              <a:t> persistente de manera que podemos enviar o recibir (enviar desde el servidor) datos de manera asíncrona.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36286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Nos sirven para crear tareas</a:t>
            </a:r>
            <a:r>
              <a:rPr lang="es-ES" baseline="0" dirty="0" smtClean="0"/>
              <a:t> en </a:t>
            </a:r>
            <a:r>
              <a:rPr lang="es-ES" baseline="0" dirty="0" err="1" smtClean="0"/>
              <a:t>background</a:t>
            </a:r>
            <a:r>
              <a:rPr lang="es-ES" baseline="0" dirty="0" smtClean="0"/>
              <a:t> en aplicaciones JS. Tiene naturaleza totalmente orientada a eventos.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24710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Esta es algo “trampa”, pero la realidad es que EL RESULTADO</a:t>
            </a:r>
            <a:r>
              <a:rPr lang="es-ES" baseline="0" dirty="0" smtClean="0"/>
              <a:t> llega de forma asíncrona…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60952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Tenemos que pensar en ellos como colecciones… solo que…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22444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Iteramos y “obtenemos un elemento” nosotros mismos…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70062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 los observables,</a:t>
            </a:r>
            <a:r>
              <a:rPr lang="es-ES" baseline="0" dirty="0" smtClean="0"/>
              <a:t> nos subscribimos y le damos un </a:t>
            </a:r>
            <a:r>
              <a:rPr lang="es-ES" baseline="0" dirty="0" err="1" smtClean="0"/>
              <a:t>callback</a:t>
            </a:r>
            <a:r>
              <a:rPr lang="es-ES" baseline="0" dirty="0" smtClean="0"/>
              <a:t>, así que nos “</a:t>
            </a:r>
            <a:r>
              <a:rPr lang="es-ES" baseline="0" dirty="0" err="1" smtClean="0"/>
              <a:t>pushearán</a:t>
            </a:r>
            <a:r>
              <a:rPr lang="es-ES" baseline="0" dirty="0" smtClean="0"/>
              <a:t>” un elemento cada vez en modo de notificación…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9194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02516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Vamos a implementar una pequeña aplicación Angular que pida a la API de </a:t>
            </a:r>
            <a:r>
              <a:rPr lang="es-ES" dirty="0" err="1" smtClean="0"/>
              <a:t>Spotify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34617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2433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Bindeamos</a:t>
            </a:r>
            <a:r>
              <a:rPr lang="es-ES" dirty="0" smtClean="0"/>
              <a:t> un evento a cada entrada en el input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40723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33071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Realizamos la petición AJAX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43852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funny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575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Solución?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Debounceamos</a:t>
            </a:r>
            <a:r>
              <a:rPr lang="es-ES" baseline="0" dirty="0" smtClean="0"/>
              <a:t> cada 400ms y sólo si el texto es mayor de 3 letras…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58478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Aunque seguimos con el problema del</a:t>
            </a:r>
            <a:r>
              <a:rPr lang="es-ES" baseline="0" dirty="0" smtClean="0"/>
              <a:t> desplazamiento del cursor…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00189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Aunque seguimos con el problema del</a:t>
            </a:r>
            <a:r>
              <a:rPr lang="es-ES" baseline="0" dirty="0" smtClean="0"/>
              <a:t> desplazamiento </a:t>
            </a:r>
            <a:r>
              <a:rPr lang="es-ES" baseline="0" smtClean="0"/>
              <a:t>del cursor…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1773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Solución?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Debounceamos</a:t>
            </a:r>
            <a:r>
              <a:rPr lang="es-ES" baseline="0" dirty="0" smtClean="0"/>
              <a:t> cada 400ms y sólo si el texto es mayor de 3 letras…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1324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29872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Solución?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Debounceamos</a:t>
            </a:r>
            <a:r>
              <a:rPr lang="es-ES" baseline="0" dirty="0" smtClean="0"/>
              <a:t> cada 400ms y sólo si el texto es mayor de 3 letras…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8205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Solución?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Debounceamos</a:t>
            </a:r>
            <a:r>
              <a:rPr lang="es-ES" baseline="0" dirty="0" smtClean="0"/>
              <a:t> cada 400ms y sólo si el texto es mayor de 3 letras…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1309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Vamos a pasar a Observables… Esto muestra los datos de entrada…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9683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Filtro de 3 letras y </a:t>
            </a:r>
            <a:r>
              <a:rPr lang="es-ES" dirty="0" err="1" smtClean="0"/>
              <a:t>debounce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3578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Filtro de 3 letras y </a:t>
            </a:r>
            <a:r>
              <a:rPr lang="es-ES" dirty="0" err="1" smtClean="0"/>
              <a:t>debounce</a:t>
            </a:r>
            <a:r>
              <a:rPr lang="es-ES" smtClean="0"/>
              <a:t>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023008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Petición</a:t>
            </a:r>
            <a:r>
              <a:rPr lang="es-ES" baseline="0" dirty="0" smtClean="0"/>
              <a:t> AJAX….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38124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Problemas en el console.log del</a:t>
            </a:r>
            <a:r>
              <a:rPr lang="es-ES" baseline="0" dirty="0" smtClean="0"/>
              <a:t> subscribe… 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2942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Petición</a:t>
            </a:r>
            <a:r>
              <a:rPr lang="es-ES" baseline="0" dirty="0" smtClean="0"/>
              <a:t> AJAX….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38502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Problemas en el console.log del</a:t>
            </a:r>
            <a:r>
              <a:rPr lang="es-ES" baseline="0" dirty="0" smtClean="0"/>
              <a:t> subscribe… 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3925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¿Solución?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flatMap</a:t>
            </a:r>
            <a:r>
              <a:rPr lang="es-ES" baseline="0" dirty="0" smtClean="0"/>
              <a:t>!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8809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87569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Solventado…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68046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Delegamos en servicios…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29765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Delegamos en servicios…</a:t>
            </a:r>
          </a:p>
          <a:p>
            <a:endParaRPr lang="es-ES" dirty="0" smtClean="0"/>
          </a:p>
          <a:p>
            <a:r>
              <a:rPr lang="es-ES" dirty="0" smtClean="0"/>
              <a:t>SOLUCION:</a:t>
            </a:r>
          </a:p>
          <a:p>
            <a:endParaRPr lang="es-ES" dirty="0" smtClean="0"/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 &lt;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="../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typings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tsd.d.ts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'angular2/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';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 Observable }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rxjs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';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SpotifyService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'./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app.spotify.service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';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 HTTP_PROVIDERS }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'angular2/http';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selector: '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-app',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`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id="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-control"&gt;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btn-primary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(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)="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cancelSubscription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()"&gt;Cancelar subscripción&lt;/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-default" (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)="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createSubscription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()"&gt;Crear subscripción&lt;/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providers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SpotifyService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HTTP_PROVIDERS ]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AppComponent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keysup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subscripcion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constructor(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spotifyService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SpotifyService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this.createSubscription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cancelSubscription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(!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this.subscripcion.isUnsubscribed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this.subscripcion.unsubscribe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this.subscripcion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===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undefined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console.log("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Desubscrito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");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createSubscription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this.subscripcion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===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undefined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||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this.subscripcion.isUnsubscribed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this.keysup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Observable.fromEvent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($("#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"), '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keyup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 =&gt;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e.target.value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=&gt;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text.length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&gt;= 3)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debounceTime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(400)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distinctUntilChanged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flatMap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searchTerm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=&gt; {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observable =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Observable.from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this.spotifyService.getArtist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searchTerm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));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observable;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 =&gt; e);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this.subscripcion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this.keysup.subscribe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(data =&gt; console.log(data));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61903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Delegamos </a:t>
            </a:r>
            <a:r>
              <a:rPr lang="es-ES" smtClean="0"/>
              <a:t>en servicios…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72094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09621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Usaremos </a:t>
            </a:r>
            <a:r>
              <a:rPr lang="es-ES" dirty="0" err="1" smtClean="0"/>
              <a:t>forkJoin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034878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Delegamos </a:t>
            </a:r>
            <a:r>
              <a:rPr lang="es-ES" smtClean="0"/>
              <a:t>en servicios…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636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708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 userDrawn="1"/>
        </p:nvSpPr>
        <p:spPr>
          <a:xfrm>
            <a:off x="-20886" y="0"/>
            <a:ext cx="9164885" cy="6858000"/>
          </a:xfrm>
          <a:prstGeom prst="rect">
            <a:avLst/>
          </a:prstGeom>
          <a:solidFill>
            <a:srgbClr val="1E2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 userDrawn="1"/>
        </p:nvSpPr>
        <p:spPr>
          <a:xfrm>
            <a:off x="-36512" y="0"/>
            <a:ext cx="9164885" cy="6858000"/>
          </a:xfrm>
          <a:prstGeom prst="rect">
            <a:avLst/>
          </a:prstGeom>
          <a:solidFill>
            <a:srgbClr val="414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9488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024px-Obelisco_en_Buenos_Aires.jpg"/>
          <p:cNvPicPr/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6188981" y="-14757"/>
            <a:ext cx="1447290" cy="687275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5902534"/>
            <a:ext cx="2133600" cy="236573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‹Nº›</a:t>
            </a:fld>
            <a:endParaRPr/>
          </a:p>
        </p:txBody>
      </p:sp>
      <p:pic>
        <p:nvPicPr>
          <p:cNvPr id="3" name="big-111256_1920.jpg"/>
          <p:cNvPicPr/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744271" y="-18949"/>
            <a:ext cx="1436241" cy="6872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Monte-Fuji-Japon.jpg"/>
          <p:cNvPicPr/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639224" y="-14758"/>
            <a:ext cx="1436241" cy="6872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mundial-brasil.jpg"/>
          <p:cNvPicPr/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2"/>
          <a:stretch/>
        </p:blipFill>
        <p:spPr>
          <a:xfrm flipH="1">
            <a:off x="1553859" y="-14668"/>
            <a:ext cx="1436241" cy="6872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best-buildings-madrid-5.jpg"/>
          <p:cNvPicPr/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43" t="7282" r="6544" b="3105"/>
          <a:stretch/>
        </p:blipFill>
        <p:spPr>
          <a:xfrm flipH="1">
            <a:off x="3094983" y="-14668"/>
            <a:ext cx="1436241" cy="6872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Empire-State-11.jpg"/>
          <p:cNvPicPr/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"/>
          <a:stretch/>
        </p:blipFill>
        <p:spPr>
          <a:xfrm flipH="1">
            <a:off x="-21214" y="-14669"/>
            <a:ext cx="1436241" cy="686838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0"/>
          <p:cNvSpPr/>
          <p:nvPr userDrawn="1"/>
        </p:nvSpPr>
        <p:spPr>
          <a:xfrm>
            <a:off x="6532875" y="-401665"/>
            <a:ext cx="2791208" cy="2791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92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10" name="Shape 15"/>
          <p:cNvSpPr/>
          <p:nvPr userDrawn="1"/>
        </p:nvSpPr>
        <p:spPr>
          <a:xfrm>
            <a:off x="-36512" y="3929998"/>
            <a:ext cx="6299344" cy="150618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AB900">
                  <a:alpha val="92184"/>
                </a:srgbClr>
              </a:gs>
              <a:gs pos="100000">
                <a:srgbClr val="4F7DB2">
                  <a:alpha val="92184"/>
                </a:srgbClr>
              </a:gs>
            </a:gsLst>
            <a:lin ang="10736376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11" name="Shape 20"/>
          <p:cNvSpPr/>
          <p:nvPr userDrawn="1"/>
        </p:nvSpPr>
        <p:spPr>
          <a:xfrm>
            <a:off x="-1" y="2076808"/>
            <a:ext cx="3102509" cy="370638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AB900">
                  <a:alpha val="52379"/>
                </a:srgbClr>
              </a:gs>
              <a:gs pos="100000">
                <a:srgbClr val="4F7DB2">
                  <a:alpha val="52379"/>
                </a:srgbClr>
              </a:gs>
            </a:gsLst>
            <a:lin ang="10736376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12" name="Shape 22"/>
          <p:cNvSpPr/>
          <p:nvPr userDrawn="1"/>
        </p:nvSpPr>
        <p:spPr>
          <a:xfrm>
            <a:off x="6084929" y="-18949"/>
            <a:ext cx="643449" cy="291917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AB900">
                  <a:alpha val="52379"/>
                </a:srgbClr>
              </a:gs>
              <a:gs pos="100000">
                <a:srgbClr val="4F7DB2">
                  <a:alpha val="52379"/>
                </a:srgbClr>
              </a:gs>
            </a:gsLst>
            <a:lin ang="10736376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13" name="Shape 24"/>
          <p:cNvSpPr/>
          <p:nvPr userDrawn="1"/>
        </p:nvSpPr>
        <p:spPr>
          <a:xfrm>
            <a:off x="8680741" y="2362327"/>
            <a:ext cx="499772" cy="35476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AB900">
                  <a:alpha val="52379"/>
                </a:srgbClr>
              </a:gs>
              <a:gs pos="100000">
                <a:srgbClr val="4F7DB2">
                  <a:alpha val="52379"/>
                </a:srgbClr>
              </a:gs>
            </a:gsLst>
            <a:lin ang="10736376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14" name="Shape 25"/>
          <p:cNvSpPr/>
          <p:nvPr userDrawn="1"/>
        </p:nvSpPr>
        <p:spPr>
          <a:xfrm>
            <a:off x="8500551" y="2212162"/>
            <a:ext cx="360378" cy="35476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AB900">
                  <a:alpha val="52379"/>
                </a:srgbClr>
              </a:gs>
              <a:gs pos="100000">
                <a:srgbClr val="4F7DB2">
                  <a:alpha val="52379"/>
                </a:srgbClr>
              </a:gs>
            </a:gsLst>
            <a:lin ang="10736376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pic>
        <p:nvPicPr>
          <p:cNvPr id="15" name="image7.png"/>
          <p:cNvPicPr/>
          <p:nvPr userDrawn="1"/>
        </p:nvPicPr>
        <p:blipFill>
          <a:blip r:embed="rId8">
            <a:extLst/>
          </a:blip>
          <a:stretch>
            <a:fillRect/>
          </a:stretch>
        </p:blipFill>
        <p:spPr>
          <a:xfrm>
            <a:off x="6659717" y="208475"/>
            <a:ext cx="2305230" cy="124979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6"/>
          <p:cNvSpPr/>
          <p:nvPr userDrawn="1"/>
        </p:nvSpPr>
        <p:spPr>
          <a:xfrm>
            <a:off x="5211912" y="5287310"/>
            <a:ext cx="999276" cy="88557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AB900">
                  <a:alpha val="52379"/>
                </a:srgbClr>
              </a:gs>
              <a:gs pos="100000">
                <a:srgbClr val="4F7DB2">
                  <a:alpha val="52379"/>
                </a:srgbClr>
              </a:gs>
            </a:gsLst>
            <a:lin ang="10736376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18" name="Shape 17"/>
          <p:cNvSpPr/>
          <p:nvPr userDrawn="1"/>
        </p:nvSpPr>
        <p:spPr>
          <a:xfrm>
            <a:off x="4980853" y="5193980"/>
            <a:ext cx="462119" cy="484403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AB900">
                  <a:alpha val="52379"/>
                </a:srgbClr>
              </a:gs>
              <a:gs pos="100000">
                <a:srgbClr val="4F7DB2">
                  <a:alpha val="52379"/>
                </a:srgbClr>
              </a:gs>
            </a:gsLst>
            <a:lin ang="10736376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5933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92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5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-11020" y="1803583"/>
            <a:ext cx="626950" cy="885572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AB900">
                  <a:alpha val="52379"/>
                </a:srgbClr>
              </a:gs>
              <a:gs pos="100000">
                <a:srgbClr val="4F7DB2">
                  <a:alpha val="52379"/>
                </a:srgbClr>
              </a:gs>
            </a:gsLst>
            <a:lin ang="10736376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302455" y="1596694"/>
            <a:ext cx="999276" cy="88557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AB900">
                  <a:alpha val="52379"/>
                </a:srgbClr>
              </a:gs>
              <a:gs pos="100000">
                <a:srgbClr val="4F7DB2">
                  <a:alpha val="52379"/>
                </a:srgbClr>
              </a:gs>
            </a:gsLst>
            <a:lin ang="10736376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888888"/>
                </a:solidFill>
              </a:rPr>
              <a:t>1</a:t>
            </a:fld>
            <a:endParaRPr sz="1400">
              <a:solidFill>
                <a:srgbClr val="88888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2454" y="3947432"/>
            <a:ext cx="5205650" cy="120912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594" tIns="19594" rIns="19594" bIns="19594" numCol="1" spcCol="38100" rtlCol="0" anchor="t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T </a:t>
            </a:r>
            <a:r>
              <a:rPr kumimoji="0" lang="es-ES_tradnl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   RDE   </a:t>
            </a:r>
            <a:r>
              <a:rPr kumimoji="0" lang="es-ES_tradnl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    T    CH</a:t>
            </a:r>
          </a:p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3600" dirty="0" smtClean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Programación Reactiva</a:t>
            </a:r>
            <a:endParaRPr kumimoji="0" lang="en-US" sz="3600" b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Calibri"/>
            </a:endParaRPr>
          </a:p>
        </p:txBody>
      </p:sp>
      <p:pic>
        <p:nvPicPr>
          <p:cNvPr id="8" name="Picture 10" descr="C:\Users\Administrador\Desktop\angularjs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70000" l="10000" r="90000">
                        <a14:foregroundMark x1="31875" y1="29375" x2="54375" y2="3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93" y="3933056"/>
            <a:ext cx="955704" cy="95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Administrador\Desktop\css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258" b="100000" l="0" r="100000">
                        <a14:foregroundMark x1="64658" y1="43164" x2="62466" y2="67383"/>
                        <a14:foregroundMark x1="74795" y1="67383" x2="74795" y2="53711"/>
                        <a14:foregroundMark x1="75890" y1="35156" x2="81644" y2="60938"/>
                        <a14:foregroundMark x1="73699" y1="81250" x2="41918" y2="72266"/>
                        <a14:foregroundMark x1="39726" y1="35156" x2="66849" y2="53711"/>
                        <a14:foregroundMark x1="61096" y1="37695" x2="75890" y2="53711"/>
                        <a14:foregroundMark x1="64658" y1="32031" x2="79178" y2="40039"/>
                        <a14:foregroundMark x1="79178" y1="29492" x2="55616" y2="48047"/>
                        <a14:foregroundMark x1="43014" y1="33594" x2="71507" y2="67383"/>
                        <a14:foregroundMark x1="62466" y1="37695" x2="70137" y2="79492"/>
                        <a14:foregroundMark x1="72603" y1="42383" x2="63562" y2="75586"/>
                        <a14:foregroundMark x1="53425" y1="89258" x2="64658" y2="40820"/>
                        <a14:foregroundMark x1="62466" y1="79492" x2="50959" y2="32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642" y="3933056"/>
            <a:ext cx="454764" cy="63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C:\Users\Administrador\Desktop\javascript-logo-E967E87D74-seeklogo.com.gif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923" b="98974" l="9744" r="89744">
                        <a14:foregroundMark x1="36923" y1="41026" x2="38974" y2="74359"/>
                        <a14:foregroundMark x1="57949" y1="81026" x2="58974" y2="28205"/>
                        <a14:foregroundMark x1="64103" y1="44103" x2="64103" y2="44103"/>
                        <a14:foregroundMark x1="68205" y1="38462" x2="34359" y2="37436"/>
                        <a14:foregroundMark x1="64103" y1="83077" x2="64615" y2="471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861048"/>
            <a:ext cx="686757" cy="68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302454" y="5156554"/>
            <a:ext cx="2613362" cy="646331"/>
          </a:xfrm>
          <a:prstGeom prst="rect">
            <a:avLst/>
          </a:prstGeom>
          <a:solidFill>
            <a:schemeClr val="lt1">
              <a:alpha val="87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ES"/>
            </a:defPPr>
            <a:lvl1pPr>
              <a:defRPr b="1">
                <a:latin typeface="Segoe UI Light" panose="020B0502040204020203" pitchFamily="34" charset="0"/>
              </a:defRPr>
            </a:lvl1pPr>
          </a:lstStyle>
          <a:p>
            <a:r>
              <a:rPr lang="es-ES" dirty="0"/>
              <a:t>Sergio </a:t>
            </a:r>
            <a:r>
              <a:rPr lang="es-ES" dirty="0" err="1"/>
              <a:t>Rapaso</a:t>
            </a:r>
            <a:r>
              <a:rPr lang="es-ES" dirty="0"/>
              <a:t> Vargas</a:t>
            </a:r>
          </a:p>
          <a:p>
            <a:r>
              <a:rPr lang="es-ES" dirty="0">
                <a:solidFill>
                  <a:srgbClr val="0070C0"/>
                </a:solidFill>
              </a:rPr>
              <a:t>@</a:t>
            </a:r>
            <a:r>
              <a:rPr lang="es-ES" dirty="0" err="1">
                <a:solidFill>
                  <a:srgbClr val="0070C0"/>
                </a:solidFill>
              </a:rPr>
              <a:t>serrapos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31840" y="5162454"/>
            <a:ext cx="2613362" cy="646331"/>
          </a:xfrm>
          <a:prstGeom prst="rect">
            <a:avLst/>
          </a:prstGeom>
          <a:solidFill>
            <a:schemeClr val="lt1">
              <a:alpha val="87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ES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s-ES" b="1" dirty="0">
                <a:latin typeface="Segoe UI Light" panose="020B0502040204020203" pitchFamily="34" charset="0"/>
              </a:rPr>
              <a:t>Marcos </a:t>
            </a:r>
            <a:r>
              <a:rPr lang="es-ES" b="1" dirty="0" smtClean="0">
                <a:latin typeface="Segoe UI Light" panose="020B0502040204020203" pitchFamily="34" charset="0"/>
              </a:rPr>
              <a:t>Ginel Calderón</a:t>
            </a:r>
            <a:endParaRPr lang="es-ES" b="1" dirty="0">
              <a:latin typeface="Segoe UI Light" panose="020B0502040204020203" pitchFamily="34" charset="0"/>
            </a:endParaRPr>
          </a:p>
          <a:p>
            <a:r>
              <a:rPr lang="es-ES" b="1" dirty="0">
                <a:solidFill>
                  <a:srgbClr val="0070C0"/>
                </a:solidFill>
                <a:latin typeface="Segoe UI Light" panose="020B0502040204020203" pitchFamily="34" charset="0"/>
              </a:rPr>
              <a:t>@</a:t>
            </a:r>
            <a:r>
              <a:rPr lang="es-ES" b="1" dirty="0" err="1" smtClean="0">
                <a:solidFill>
                  <a:srgbClr val="0070C0"/>
                </a:solidFill>
                <a:latin typeface="Segoe UI Light" panose="020B0502040204020203" pitchFamily="34" charset="0"/>
              </a:rPr>
              <a:t>MarcosGinel</a:t>
            </a:r>
            <a:endParaRPr lang="es-ES" b="1" dirty="0">
              <a:solidFill>
                <a:srgbClr val="0070C0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063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Observables y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Observers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268414"/>
            <a:ext cx="8003232" cy="498316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En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RxJS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, un </a:t>
            </a:r>
            <a:r>
              <a:rPr lang="es-E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Observable</a:t>
            </a:r>
            <a:r>
              <a:rPr lang="es-E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proporciona un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stream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o secuencia de eventos, que se puede procesar como un todo, en vez de tratar cada evento por separado.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Los </a:t>
            </a:r>
            <a:r>
              <a:rPr lang="es-ES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Observer</a:t>
            </a:r>
            <a:r>
              <a:rPr lang="es-E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están suscritos y “escuchan” a los Observables de forma que, cuando ocurre un evento en un Observable, se ejecutan los métodos relacionados en el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Observer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o</a:t>
            </a:r>
            <a:r>
              <a:rPr lang="es-ES" sz="2400" i="1" dirty="0" err="1" smtClean="0">
                <a:solidFill>
                  <a:schemeClr val="bg1">
                    <a:lumMod val="95000"/>
                  </a:schemeClr>
                </a:solidFill>
              </a:rPr>
              <a:t>nNext</a:t>
            </a:r>
            <a:r>
              <a:rPr lang="es-ES" sz="2400" i="1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400" i="1" dirty="0" err="1" smtClean="0">
                <a:solidFill>
                  <a:schemeClr val="bg1">
                    <a:lumMod val="95000"/>
                  </a:schemeClr>
                </a:solidFill>
              </a:rPr>
              <a:t>onCompleted</a:t>
            </a:r>
            <a:r>
              <a:rPr lang="es-ES" sz="2400" i="1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400" i="1" dirty="0" err="1" smtClean="0">
                <a:solidFill>
                  <a:schemeClr val="bg1">
                    <a:lumMod val="95000"/>
                  </a:schemeClr>
                </a:solidFill>
              </a:rPr>
              <a:t>onError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).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72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Observables y </a:t>
            </a:r>
            <a:r>
              <a:rPr lang="es-ES" b="1" dirty="0" err="1">
                <a:solidFill>
                  <a:schemeClr val="bg1"/>
                </a:solidFill>
              </a:rPr>
              <a:t>Observers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936973"/>
            <a:ext cx="6905625" cy="37242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6505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Observables y </a:t>
            </a:r>
            <a:r>
              <a:rPr lang="es-ES" b="1" dirty="0" err="1">
                <a:solidFill>
                  <a:schemeClr val="bg1"/>
                </a:solidFill>
              </a:rPr>
              <a:t>Observers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9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Ejemplo: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0" name="Grupo 49"/>
          <p:cNvGrpSpPr/>
          <p:nvPr/>
        </p:nvGrpSpPr>
        <p:grpSpPr>
          <a:xfrm>
            <a:off x="1547664" y="2060848"/>
            <a:ext cx="6120680" cy="3456384"/>
            <a:chOff x="1547664" y="1988840"/>
            <a:chExt cx="6120680" cy="3456384"/>
          </a:xfrm>
        </p:grpSpPr>
        <p:sp>
          <p:nvSpPr>
            <p:cNvPr id="2" name="Rectángulo redondeado 1"/>
            <p:cNvSpPr/>
            <p:nvPr/>
          </p:nvSpPr>
          <p:spPr>
            <a:xfrm>
              <a:off x="1547664" y="2924944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Observable</a:t>
              </a:r>
              <a:endParaRPr lang="es-ES" dirty="0"/>
            </a:p>
          </p:txBody>
        </p:sp>
        <p:sp>
          <p:nvSpPr>
            <p:cNvPr id="6" name="Rectángulo redondeado 5"/>
            <p:cNvSpPr/>
            <p:nvPr/>
          </p:nvSpPr>
          <p:spPr>
            <a:xfrm>
              <a:off x="6300192" y="2924944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/>
                <a:t>Observer</a:t>
              </a:r>
              <a:endParaRPr lang="es-ES" dirty="0"/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6300192" y="3861048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/>
                <a:t>Observer</a:t>
              </a:r>
              <a:endParaRPr lang="es-ES" dirty="0"/>
            </a:p>
          </p:txBody>
        </p:sp>
        <p:sp>
          <p:nvSpPr>
            <p:cNvPr id="8" name="Rectángulo redondeado 7"/>
            <p:cNvSpPr/>
            <p:nvPr/>
          </p:nvSpPr>
          <p:spPr>
            <a:xfrm>
              <a:off x="6300192" y="1988840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/>
                <a:t>Observer</a:t>
              </a:r>
              <a:endParaRPr lang="es-ES" dirty="0"/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1547664" y="4005064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Observable</a:t>
              </a:r>
              <a:endParaRPr lang="es-ES" dirty="0"/>
            </a:p>
          </p:txBody>
        </p:sp>
        <p:sp>
          <p:nvSpPr>
            <p:cNvPr id="11" name="Rectángulo redondeado 10"/>
            <p:cNvSpPr/>
            <p:nvPr/>
          </p:nvSpPr>
          <p:spPr>
            <a:xfrm>
              <a:off x="6294153" y="4797152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/>
                <a:t>Observer</a:t>
              </a:r>
              <a:endParaRPr lang="es-ES" dirty="0"/>
            </a:p>
          </p:txBody>
        </p:sp>
        <p:sp>
          <p:nvSpPr>
            <p:cNvPr id="12" name="Rectángulo redondeado 11"/>
            <p:cNvSpPr/>
            <p:nvPr/>
          </p:nvSpPr>
          <p:spPr>
            <a:xfrm>
              <a:off x="3491879" y="2420888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4857276" y="2276872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4864497" y="2852936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Rectángulo redondeado 14"/>
            <p:cNvSpPr/>
            <p:nvPr/>
          </p:nvSpPr>
          <p:spPr>
            <a:xfrm>
              <a:off x="3512114" y="3933056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4864497" y="4149080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Rectángulo redondeado 16"/>
            <p:cNvSpPr/>
            <p:nvPr/>
          </p:nvSpPr>
          <p:spPr>
            <a:xfrm>
              <a:off x="4864497" y="4797152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8" name="Conector angular 17"/>
            <p:cNvCxnSpPr>
              <a:stCxn id="2" idx="3"/>
              <a:endCxn id="12" idx="1"/>
            </p:cNvCxnSpPr>
            <p:nvPr/>
          </p:nvCxnSpPr>
          <p:spPr>
            <a:xfrm flipV="1">
              <a:off x="2915816" y="2636912"/>
              <a:ext cx="576063" cy="612068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r 19"/>
            <p:cNvCxnSpPr>
              <a:stCxn id="12" idx="3"/>
              <a:endCxn id="13" idx="1"/>
            </p:cNvCxnSpPr>
            <p:nvPr/>
          </p:nvCxnSpPr>
          <p:spPr>
            <a:xfrm flipV="1">
              <a:off x="4139951" y="2492896"/>
              <a:ext cx="717325" cy="144016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angular 22"/>
            <p:cNvCxnSpPr>
              <a:stCxn id="13" idx="3"/>
              <a:endCxn id="8" idx="1"/>
            </p:cNvCxnSpPr>
            <p:nvPr/>
          </p:nvCxnSpPr>
          <p:spPr>
            <a:xfrm flipV="1">
              <a:off x="5505348" y="2312876"/>
              <a:ext cx="794844" cy="180020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angular 25"/>
            <p:cNvCxnSpPr>
              <a:stCxn id="14" idx="3"/>
              <a:endCxn id="6" idx="1"/>
            </p:cNvCxnSpPr>
            <p:nvPr/>
          </p:nvCxnSpPr>
          <p:spPr>
            <a:xfrm>
              <a:off x="5512569" y="3068960"/>
              <a:ext cx="787623" cy="180020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angular 28"/>
            <p:cNvCxnSpPr>
              <a:stCxn id="12" idx="3"/>
              <a:endCxn id="14" idx="1"/>
            </p:cNvCxnSpPr>
            <p:nvPr/>
          </p:nvCxnSpPr>
          <p:spPr>
            <a:xfrm>
              <a:off x="4139951" y="2636912"/>
              <a:ext cx="724546" cy="432048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angular 31"/>
            <p:cNvCxnSpPr>
              <a:stCxn id="10" idx="3"/>
              <a:endCxn id="15" idx="1"/>
            </p:cNvCxnSpPr>
            <p:nvPr/>
          </p:nvCxnSpPr>
          <p:spPr>
            <a:xfrm flipV="1">
              <a:off x="2915816" y="4149080"/>
              <a:ext cx="596298" cy="1800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angular 34"/>
            <p:cNvCxnSpPr>
              <a:stCxn id="15" idx="3"/>
              <a:endCxn id="16" idx="1"/>
            </p:cNvCxnSpPr>
            <p:nvPr/>
          </p:nvCxnSpPr>
          <p:spPr>
            <a:xfrm>
              <a:off x="4160186" y="4149080"/>
              <a:ext cx="704311" cy="216024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angular 37"/>
            <p:cNvCxnSpPr>
              <a:stCxn id="16" idx="3"/>
              <a:endCxn id="7" idx="1"/>
            </p:cNvCxnSpPr>
            <p:nvPr/>
          </p:nvCxnSpPr>
          <p:spPr>
            <a:xfrm flipV="1">
              <a:off x="5512569" y="4185084"/>
              <a:ext cx="787623" cy="180020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angular 40"/>
            <p:cNvCxnSpPr>
              <a:stCxn id="17" idx="3"/>
              <a:endCxn id="11" idx="1"/>
            </p:cNvCxnSpPr>
            <p:nvPr/>
          </p:nvCxnSpPr>
          <p:spPr>
            <a:xfrm>
              <a:off x="5512569" y="5013176"/>
              <a:ext cx="781584" cy="108012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angular 43"/>
            <p:cNvCxnSpPr>
              <a:stCxn id="10" idx="3"/>
              <a:endCxn id="17" idx="1"/>
            </p:cNvCxnSpPr>
            <p:nvPr/>
          </p:nvCxnSpPr>
          <p:spPr>
            <a:xfrm>
              <a:off x="2915816" y="4329100"/>
              <a:ext cx="1948681" cy="684076"/>
            </a:xfrm>
            <a:prstGeom prst="bentConnector3">
              <a:avLst>
                <a:gd name="adj1" fmla="val 16194"/>
              </a:avLst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Conector recto de flecha 52"/>
          <p:cNvCxnSpPr>
            <a:stCxn id="54" idx="1"/>
          </p:cNvCxnSpPr>
          <p:nvPr/>
        </p:nvCxnSpPr>
        <p:spPr>
          <a:xfrm flipH="1">
            <a:off x="5281736" y="1258888"/>
            <a:ext cx="730424" cy="945976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/>
          <p:cNvSpPr txBox="1"/>
          <p:nvPr/>
        </p:nvSpPr>
        <p:spPr>
          <a:xfrm>
            <a:off x="6012160" y="1104999"/>
            <a:ext cx="1852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solidFill>
                  <a:schemeClr val="bg1"/>
                </a:solidFill>
              </a:rPr>
              <a:t>Observer</a:t>
            </a:r>
            <a:r>
              <a:rPr lang="es-ES" sz="1400" dirty="0" smtClean="0">
                <a:solidFill>
                  <a:schemeClr val="bg1"/>
                </a:solidFill>
              </a:rPr>
              <a:t> + Observable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3275856" y="6016095"/>
            <a:ext cx="282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La magia ocurre aquí dentro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6" name="Cerrar llave 55"/>
          <p:cNvSpPr/>
          <p:nvPr/>
        </p:nvSpPr>
        <p:spPr>
          <a:xfrm rot="5400000">
            <a:off x="4448577" y="3804279"/>
            <a:ext cx="282676" cy="3996615"/>
          </a:xfrm>
          <a:prstGeom prst="rightBrac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352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Observables y </a:t>
            </a:r>
            <a:r>
              <a:rPr lang="es-ES" b="1" dirty="0" err="1">
                <a:solidFill>
                  <a:schemeClr val="bg1"/>
                </a:solidFill>
              </a:rPr>
              <a:t>Observers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9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Enlaces a los ejemplos:</a:t>
            </a: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99590" y="5495295"/>
            <a:ext cx="71727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https://github.com/bootCampCenters/RxJS.git</a:t>
            </a:r>
          </a:p>
        </p:txBody>
      </p:sp>
      <p:pic>
        <p:nvPicPr>
          <p:cNvPr id="2050" name="Picture 2" descr="Resultado de imagen de github log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208" y="2551043"/>
            <a:ext cx="3059559" cy="254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78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441575"/>
            <a:ext cx="7172325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Observables a partir de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arrays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3076" name="Picture 4" descr="Fro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90" y="334523"/>
            <a:ext cx="3649959" cy="179646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8366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Observables a partir de eventos JS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15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3076" name="Picture 4" descr="Fr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90" y="332656"/>
            <a:ext cx="3649959" cy="17964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3" y="2852936"/>
            <a:ext cx="8002588" cy="285562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0286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Observables a partir de temporizador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16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para rxjs interval marb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732" y="448469"/>
            <a:ext cx="4428474" cy="13493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987" y="3130277"/>
            <a:ext cx="5534025" cy="16668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4806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Observables a partir de peticiones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ajax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17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" y="2804644"/>
            <a:ext cx="8039642" cy="292861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9155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Observables a medida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18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Picture 2" descr="Crea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241" y="567265"/>
            <a:ext cx="4247183" cy="132724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2336800"/>
            <a:ext cx="6858176" cy="389669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5400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Observer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19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46508"/>
          <a:stretch/>
        </p:blipFill>
        <p:spPr>
          <a:xfrm>
            <a:off x="1331640" y="2136677"/>
            <a:ext cx="6858176" cy="208441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3155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Introducción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268413"/>
            <a:ext cx="8003232" cy="4983161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La </a:t>
            </a:r>
            <a:r>
              <a:rPr lang="es-E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Programación Reactiva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es un paradigma de programación que incluye diversas técnicas y conceptos para la creación, transformación y reacción a </a:t>
            </a:r>
            <a:r>
              <a:rPr lang="es-ES" sz="2400" dirty="0" err="1">
                <a:solidFill>
                  <a:schemeClr val="bg1">
                    <a:lumMod val="95000"/>
                  </a:schemeClr>
                </a:solidFill>
              </a:rPr>
              <a:t>streams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 d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e datos.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78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0863" t="19949" r="20657" b="53696"/>
          <a:stretch/>
        </p:blipFill>
        <p:spPr>
          <a:xfrm>
            <a:off x="1475656" y="1268413"/>
            <a:ext cx="6258644" cy="4752000"/>
          </a:xfrm>
          <a:prstGeom prst="rect">
            <a:avLst/>
          </a:prstGeom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7272809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Otras formas de creación de observables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5512568" y="1268412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5518620" y="3500661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redondeado 9"/>
          <p:cNvSpPr/>
          <p:nvPr/>
        </p:nvSpPr>
        <p:spPr>
          <a:xfrm>
            <a:off x="5518620" y="5661248"/>
            <a:ext cx="2221732" cy="360040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5518620" y="5372869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1403648" y="6020413"/>
            <a:ext cx="80648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https://github.com/xgrommx/rx-book/blob/master/content</a:t>
            </a:r>
            <a:r>
              <a:rPr lang="es-ES" sz="2000" dirty="0" smtClean="0">
                <a:solidFill>
                  <a:schemeClr val="bg1"/>
                </a:solidFill>
              </a:rPr>
              <a:t>/</a:t>
            </a:r>
            <a:br>
              <a:rPr lang="es-ES" sz="2000" dirty="0" smtClean="0">
                <a:solidFill>
                  <a:schemeClr val="bg1"/>
                </a:solidFill>
              </a:rPr>
            </a:br>
            <a:r>
              <a:rPr lang="es-ES" sz="2000" dirty="0" smtClean="0">
                <a:solidFill>
                  <a:schemeClr val="bg1"/>
                </a:solidFill>
              </a:rPr>
              <a:t>which_operator_do_i_use/creation_operators.md</a:t>
            </a: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38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21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0863" t="47694" r="20657" b="25642"/>
          <a:stretch/>
        </p:blipFill>
        <p:spPr>
          <a:xfrm>
            <a:off x="1475656" y="1268760"/>
            <a:ext cx="6258644" cy="4808190"/>
          </a:xfrm>
          <a:prstGeom prst="rect">
            <a:avLst/>
          </a:prstGeom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7" y="476672"/>
            <a:ext cx="7272809" cy="6480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smtClean="0">
                <a:solidFill>
                  <a:schemeClr val="bg1"/>
                </a:solidFill>
              </a:rPr>
              <a:t>Otras formas de creación de observables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5512568" y="1268412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5518620" y="5156845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9933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403648" y="4365104"/>
            <a:ext cx="633670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https://github.com/xgrommx/rx-book/blob/master/content/which_operator_do_i_use/creation_operators.md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0863" t="74041" r="20657" b="17355"/>
          <a:stretch/>
        </p:blipFill>
        <p:spPr>
          <a:xfrm>
            <a:off x="1475656" y="2813556"/>
            <a:ext cx="6258644" cy="1551548"/>
          </a:xfrm>
          <a:prstGeom prst="rect">
            <a:avLst/>
          </a:prstGeom>
        </p:spPr>
      </p:pic>
      <p:sp>
        <p:nvSpPr>
          <p:cNvPr id="6" name="2 Marcador de texto"/>
          <p:cNvSpPr txBox="1">
            <a:spLocks/>
          </p:cNvSpPr>
          <p:nvPr/>
        </p:nvSpPr>
        <p:spPr>
          <a:xfrm>
            <a:off x="683567" y="476672"/>
            <a:ext cx="7272809" cy="6480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smtClean="0">
                <a:solidFill>
                  <a:schemeClr val="bg1"/>
                </a:solidFill>
              </a:rPr>
              <a:t>Otras formas de creación de observables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014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Operaciones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23</a:t>
            </a:fld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50" name="Grupo 49"/>
          <p:cNvGrpSpPr/>
          <p:nvPr/>
        </p:nvGrpSpPr>
        <p:grpSpPr>
          <a:xfrm>
            <a:off x="1547664" y="2060848"/>
            <a:ext cx="6120680" cy="3456384"/>
            <a:chOff x="1547664" y="1988840"/>
            <a:chExt cx="6120680" cy="3456384"/>
          </a:xfrm>
        </p:grpSpPr>
        <p:sp>
          <p:nvSpPr>
            <p:cNvPr id="2" name="Rectángulo redondeado 1"/>
            <p:cNvSpPr/>
            <p:nvPr/>
          </p:nvSpPr>
          <p:spPr>
            <a:xfrm>
              <a:off x="1547664" y="2924944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Observable</a:t>
              </a:r>
              <a:endParaRPr lang="es-ES" dirty="0"/>
            </a:p>
          </p:txBody>
        </p:sp>
        <p:sp>
          <p:nvSpPr>
            <p:cNvPr id="6" name="Rectángulo redondeado 5"/>
            <p:cNvSpPr/>
            <p:nvPr/>
          </p:nvSpPr>
          <p:spPr>
            <a:xfrm>
              <a:off x="6300192" y="2924944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/>
                <a:t>Observer</a:t>
              </a:r>
              <a:endParaRPr lang="es-ES" dirty="0"/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6300192" y="3861048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/>
                <a:t>Observer</a:t>
              </a:r>
              <a:endParaRPr lang="es-ES" dirty="0"/>
            </a:p>
          </p:txBody>
        </p:sp>
        <p:sp>
          <p:nvSpPr>
            <p:cNvPr id="8" name="Rectángulo redondeado 7"/>
            <p:cNvSpPr/>
            <p:nvPr/>
          </p:nvSpPr>
          <p:spPr>
            <a:xfrm>
              <a:off x="6300192" y="1988840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/>
                <a:t>Observer</a:t>
              </a:r>
              <a:endParaRPr lang="es-ES" dirty="0"/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1547664" y="4005064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Observable</a:t>
              </a:r>
              <a:endParaRPr lang="es-ES" dirty="0"/>
            </a:p>
          </p:txBody>
        </p:sp>
        <p:sp>
          <p:nvSpPr>
            <p:cNvPr id="11" name="Rectángulo redondeado 10"/>
            <p:cNvSpPr/>
            <p:nvPr/>
          </p:nvSpPr>
          <p:spPr>
            <a:xfrm>
              <a:off x="6294153" y="4797152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/>
                <a:t>Observer</a:t>
              </a:r>
              <a:endParaRPr lang="es-ES" dirty="0"/>
            </a:p>
          </p:txBody>
        </p:sp>
        <p:sp>
          <p:nvSpPr>
            <p:cNvPr id="12" name="Rectángulo redondeado 11"/>
            <p:cNvSpPr/>
            <p:nvPr/>
          </p:nvSpPr>
          <p:spPr>
            <a:xfrm>
              <a:off x="3491879" y="2420888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4857276" y="2276872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4864497" y="2852936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Rectángulo redondeado 14"/>
            <p:cNvSpPr/>
            <p:nvPr/>
          </p:nvSpPr>
          <p:spPr>
            <a:xfrm>
              <a:off x="3512114" y="3933056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4864497" y="4149080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Rectángulo redondeado 16"/>
            <p:cNvSpPr/>
            <p:nvPr/>
          </p:nvSpPr>
          <p:spPr>
            <a:xfrm>
              <a:off x="4864497" y="4797152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8" name="Conector angular 17"/>
            <p:cNvCxnSpPr>
              <a:stCxn id="2" idx="3"/>
              <a:endCxn id="12" idx="1"/>
            </p:cNvCxnSpPr>
            <p:nvPr/>
          </p:nvCxnSpPr>
          <p:spPr>
            <a:xfrm flipV="1">
              <a:off x="2915816" y="2636912"/>
              <a:ext cx="576063" cy="612068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r 19"/>
            <p:cNvCxnSpPr>
              <a:stCxn id="12" idx="3"/>
              <a:endCxn id="13" idx="1"/>
            </p:cNvCxnSpPr>
            <p:nvPr/>
          </p:nvCxnSpPr>
          <p:spPr>
            <a:xfrm flipV="1">
              <a:off x="4139951" y="2492896"/>
              <a:ext cx="717325" cy="144016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angular 22"/>
            <p:cNvCxnSpPr>
              <a:stCxn id="13" idx="3"/>
              <a:endCxn id="8" idx="1"/>
            </p:cNvCxnSpPr>
            <p:nvPr/>
          </p:nvCxnSpPr>
          <p:spPr>
            <a:xfrm flipV="1">
              <a:off x="5505348" y="2312876"/>
              <a:ext cx="794844" cy="180020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angular 25"/>
            <p:cNvCxnSpPr>
              <a:stCxn id="14" idx="3"/>
              <a:endCxn id="6" idx="1"/>
            </p:cNvCxnSpPr>
            <p:nvPr/>
          </p:nvCxnSpPr>
          <p:spPr>
            <a:xfrm>
              <a:off x="5512569" y="3068960"/>
              <a:ext cx="787623" cy="180020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angular 28"/>
            <p:cNvCxnSpPr>
              <a:stCxn id="12" idx="3"/>
              <a:endCxn id="14" idx="1"/>
            </p:cNvCxnSpPr>
            <p:nvPr/>
          </p:nvCxnSpPr>
          <p:spPr>
            <a:xfrm>
              <a:off x="4139951" y="2636912"/>
              <a:ext cx="724546" cy="432048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angular 31"/>
            <p:cNvCxnSpPr>
              <a:stCxn id="10" idx="3"/>
              <a:endCxn id="15" idx="1"/>
            </p:cNvCxnSpPr>
            <p:nvPr/>
          </p:nvCxnSpPr>
          <p:spPr>
            <a:xfrm flipV="1">
              <a:off x="2915816" y="4149080"/>
              <a:ext cx="596298" cy="1800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angular 34"/>
            <p:cNvCxnSpPr>
              <a:stCxn id="15" idx="3"/>
              <a:endCxn id="16" idx="1"/>
            </p:cNvCxnSpPr>
            <p:nvPr/>
          </p:nvCxnSpPr>
          <p:spPr>
            <a:xfrm>
              <a:off x="4160186" y="4149080"/>
              <a:ext cx="704311" cy="216024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angular 37"/>
            <p:cNvCxnSpPr>
              <a:stCxn id="16" idx="3"/>
              <a:endCxn id="7" idx="1"/>
            </p:cNvCxnSpPr>
            <p:nvPr/>
          </p:nvCxnSpPr>
          <p:spPr>
            <a:xfrm flipV="1">
              <a:off x="5512569" y="4185084"/>
              <a:ext cx="787623" cy="180020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angular 40"/>
            <p:cNvCxnSpPr>
              <a:stCxn id="17" idx="3"/>
              <a:endCxn id="11" idx="1"/>
            </p:cNvCxnSpPr>
            <p:nvPr/>
          </p:nvCxnSpPr>
          <p:spPr>
            <a:xfrm>
              <a:off x="5512569" y="5013176"/>
              <a:ext cx="781584" cy="108012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angular 43"/>
            <p:cNvCxnSpPr>
              <a:stCxn id="10" idx="3"/>
              <a:endCxn id="17" idx="1"/>
            </p:cNvCxnSpPr>
            <p:nvPr/>
          </p:nvCxnSpPr>
          <p:spPr>
            <a:xfrm>
              <a:off x="2915816" y="4329100"/>
              <a:ext cx="1948681" cy="684076"/>
            </a:xfrm>
            <a:prstGeom prst="bentConnector3">
              <a:avLst>
                <a:gd name="adj1" fmla="val 16194"/>
              </a:avLst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Conector recto de flecha 52"/>
          <p:cNvCxnSpPr>
            <a:stCxn id="54" idx="1"/>
          </p:cNvCxnSpPr>
          <p:nvPr/>
        </p:nvCxnSpPr>
        <p:spPr>
          <a:xfrm flipH="1">
            <a:off x="5281736" y="1258888"/>
            <a:ext cx="730424" cy="945976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/>
          <p:cNvSpPr txBox="1"/>
          <p:nvPr/>
        </p:nvSpPr>
        <p:spPr>
          <a:xfrm>
            <a:off x="6012160" y="1104999"/>
            <a:ext cx="1852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solidFill>
                  <a:schemeClr val="bg1"/>
                </a:solidFill>
              </a:rPr>
              <a:t>Observer</a:t>
            </a:r>
            <a:r>
              <a:rPr lang="es-ES" sz="1400" dirty="0" smtClean="0">
                <a:solidFill>
                  <a:schemeClr val="bg1"/>
                </a:solidFill>
              </a:rPr>
              <a:t> + Observable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3275856" y="6016095"/>
            <a:ext cx="282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La magia ocurre aquí dentro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6" name="Cerrar llave 55"/>
          <p:cNvSpPr/>
          <p:nvPr/>
        </p:nvSpPr>
        <p:spPr>
          <a:xfrm rot="5400000">
            <a:off x="4448577" y="3804279"/>
            <a:ext cx="282676" cy="3996615"/>
          </a:xfrm>
          <a:prstGeom prst="rightBrac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>
            <a:off x="4672217" y="2101596"/>
            <a:ext cx="1008114" cy="936104"/>
          </a:xfrm>
          <a:prstGeom prst="ellipse">
            <a:avLst/>
          </a:prstGeom>
          <a:noFill/>
          <a:ln w="76200"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002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Filter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(y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range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24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924944"/>
            <a:ext cx="4962525" cy="195262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074" name="Picture 2" descr="Resultado de imagen para rxjs filter mar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252" y="462914"/>
            <a:ext cx="3711156" cy="17975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406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Map</a:t>
            </a:r>
            <a:endParaRPr lang="es-ES" b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25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para rxjs map marb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76672"/>
            <a:ext cx="3743127" cy="178383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780928"/>
            <a:ext cx="5314950" cy="229552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6056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Reduce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26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852936"/>
            <a:ext cx="5248275" cy="25336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26" name="Picture 2" descr="Resultado de imagen para reacti vex operators images reduce mar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064" y="425204"/>
            <a:ext cx="3559320" cy="17796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1686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Scan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27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708920"/>
            <a:ext cx="5067300" cy="19431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50" name="Picture 2" descr="Resultado de imagen para reactivex.io map scan mar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60648"/>
            <a:ext cx="4104456" cy="2052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ángulo 5"/>
          <p:cNvSpPr/>
          <p:nvPr/>
        </p:nvSpPr>
        <p:spPr>
          <a:xfrm>
            <a:off x="2267744" y="4956601"/>
            <a:ext cx="39964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Como reduce, pero </a:t>
            </a:r>
            <a:r>
              <a:rPr lang="es-ES" sz="2400" dirty="0" smtClean="0">
                <a:solidFill>
                  <a:schemeClr val="bg1"/>
                </a:solidFill>
              </a:rPr>
              <a:t>emitiendo resultados </a:t>
            </a:r>
            <a:r>
              <a:rPr lang="es-ES" sz="2400" dirty="0">
                <a:solidFill>
                  <a:schemeClr val="bg1"/>
                </a:solidFill>
              </a:rPr>
              <a:t>intermedios</a:t>
            </a:r>
          </a:p>
        </p:txBody>
      </p:sp>
    </p:spTree>
    <p:extLst>
      <p:ext uri="{BB962C8B-B14F-4D97-AF65-F5344CB8AC3E}">
        <p14:creationId xmlns:p14="http://schemas.microsoft.com/office/powerpoint/2010/main" val="238287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98" y="2820888"/>
            <a:ext cx="7753350" cy="32004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Merge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28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Picture 2" descr="Resultado de imagen para reactivex.io map merge mar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95" y="260350"/>
            <a:ext cx="3763905" cy="223481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0363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CombineLatest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29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7" name="Picture 2" descr="Resultado de imagen para rxjs combinelatest marb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52" y="260350"/>
            <a:ext cx="3748169" cy="22254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9" y="2924944"/>
            <a:ext cx="8011169" cy="25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1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Introducción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Un </a:t>
            </a:r>
            <a:r>
              <a:rPr lang="es-ES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stream</a:t>
            </a:r>
            <a:r>
              <a:rPr lang="es-E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es un flujo de datos asíncrono. Puede ser:</a:t>
            </a: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Un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array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de datos. Ejemplo: consulta a base de datos, lectura de un fichero, estructura de datos en memoria, etc.</a:t>
            </a: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Una secuencia de eventos. 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E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jemplo: clics de ratón, teclas pulsadas, peticiones de red, etc.</a:t>
            </a: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2" descr="Click event str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210" y="3933056"/>
            <a:ext cx="4467046" cy="227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03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FlatMap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30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Picture 4" descr="Resultado de imagen para rxjs flatmap marb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52" y="260349"/>
            <a:ext cx="3748169" cy="18155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3" y="2283215"/>
            <a:ext cx="8010525" cy="38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1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Otras operaciones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31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3"/>
          <a:srcRect l="20849" t="10051" r="20713" b="76721"/>
          <a:stretch/>
        </p:blipFill>
        <p:spPr>
          <a:xfrm>
            <a:off x="1475656" y="1268413"/>
            <a:ext cx="6264696" cy="4716000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5364088" y="1268412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5374604" y="2564557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5364088" y="2852589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1403648" y="6020413"/>
            <a:ext cx="80648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https://github.com/xgrommx/rx-book/blob/master/content</a:t>
            </a:r>
            <a:r>
              <a:rPr lang="es-ES" sz="2000" dirty="0" smtClean="0">
                <a:solidFill>
                  <a:schemeClr val="bg1"/>
                </a:solidFill>
              </a:rPr>
              <a:t>/</a:t>
            </a:r>
            <a:br>
              <a:rPr lang="es-ES" sz="2000" dirty="0" smtClean="0">
                <a:solidFill>
                  <a:schemeClr val="bg1"/>
                </a:solidFill>
              </a:rPr>
            </a:br>
            <a:r>
              <a:rPr lang="es-ES" sz="2000" dirty="0" smtClean="0">
                <a:solidFill>
                  <a:schemeClr val="bg1"/>
                </a:solidFill>
              </a:rPr>
              <a:t>which_operator_do_i_use/creation_operators.md</a:t>
            </a: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68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Otras operaciones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32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3"/>
          <a:srcRect l="20849" t="23987" r="20713" b="62279"/>
          <a:stretch/>
        </p:blipFill>
        <p:spPr>
          <a:xfrm>
            <a:off x="1475656" y="1268413"/>
            <a:ext cx="6264696" cy="4896544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5364088" y="1988493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5374604" y="2348880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482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Otras operaciones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33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3"/>
          <a:srcRect l="20849" t="37641" r="20713" b="48704"/>
          <a:stretch/>
        </p:blipFill>
        <p:spPr>
          <a:xfrm>
            <a:off x="1475656" y="1268760"/>
            <a:ext cx="6264696" cy="48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79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Otras operaciones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34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3"/>
          <a:srcRect l="20849" t="51376" r="20713" b="35092"/>
          <a:stretch/>
        </p:blipFill>
        <p:spPr>
          <a:xfrm>
            <a:off x="1475656" y="1268760"/>
            <a:ext cx="6264696" cy="4824536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5374604" y="2852936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426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Otras operaciones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35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3"/>
          <a:srcRect l="20849" t="64908" r="20713" b="21309"/>
          <a:stretch/>
        </p:blipFill>
        <p:spPr>
          <a:xfrm>
            <a:off x="1475656" y="1268760"/>
            <a:ext cx="6264696" cy="49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52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Otras operaciones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36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3"/>
          <a:srcRect l="20849" t="78682" r="20713" b="8705"/>
          <a:stretch/>
        </p:blipFill>
        <p:spPr>
          <a:xfrm>
            <a:off x="1475656" y="1308079"/>
            <a:ext cx="6264696" cy="449718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403648" y="5911388"/>
            <a:ext cx="633670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https://github.com/xgrommx/rx-book/blob/master/content/which_operator_do_i_use/instance_operators.md</a:t>
            </a:r>
          </a:p>
        </p:txBody>
      </p:sp>
      <p:sp>
        <p:nvSpPr>
          <p:cNvPr id="6" name="Rectángulo redondeado 5"/>
          <p:cNvSpPr/>
          <p:nvPr/>
        </p:nvSpPr>
        <p:spPr>
          <a:xfrm>
            <a:off x="5374604" y="5516885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5374604" y="3356645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6176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Ejemplo: data </a:t>
            </a:r>
            <a:r>
              <a:rPr lang="es-ES" b="1" dirty="0" err="1" smtClean="0">
                <a:solidFill>
                  <a:schemeClr val="bg1"/>
                </a:solidFill>
              </a:rPr>
              <a:t>binding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37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75" y="1866900"/>
            <a:ext cx="45910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Ejemplo: data </a:t>
            </a:r>
            <a:r>
              <a:rPr lang="es-ES" b="1" dirty="0" err="1">
                <a:solidFill>
                  <a:schemeClr val="bg1"/>
                </a:solidFill>
              </a:rPr>
              <a:t>binding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1628118" y="2780928"/>
            <a:ext cx="1368152" cy="64807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FirstName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5981846" y="3636773"/>
            <a:ext cx="1368152" cy="64807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FullName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1628118" y="3861048"/>
            <a:ext cx="1368152" cy="64807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LastName</a:t>
            </a:r>
            <a:endParaRPr lang="es-ES" dirty="0"/>
          </a:p>
        </p:txBody>
      </p:sp>
      <p:cxnSp>
        <p:nvCxnSpPr>
          <p:cNvPr id="23" name="Conector angular 22"/>
          <p:cNvCxnSpPr>
            <a:stCxn id="33" idx="3"/>
            <a:endCxn id="8" idx="1"/>
          </p:cNvCxnSpPr>
          <p:nvPr/>
        </p:nvCxnSpPr>
        <p:spPr>
          <a:xfrm>
            <a:off x="5444542" y="3636773"/>
            <a:ext cx="537304" cy="324036"/>
          </a:xfrm>
          <a:prstGeom prst="bentConnector3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ángulo redondeado 32"/>
          <p:cNvSpPr/>
          <p:nvPr/>
        </p:nvSpPr>
        <p:spPr>
          <a:xfrm>
            <a:off x="3713594" y="3312737"/>
            <a:ext cx="1730948" cy="6480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combineLatest</a:t>
            </a:r>
            <a:endParaRPr lang="es-ES" dirty="0"/>
          </a:p>
        </p:txBody>
      </p:sp>
      <p:cxnSp>
        <p:nvCxnSpPr>
          <p:cNvPr id="36" name="Conector angular 35"/>
          <p:cNvCxnSpPr>
            <a:stCxn id="2" idx="3"/>
            <a:endCxn id="33" idx="1"/>
          </p:cNvCxnSpPr>
          <p:nvPr/>
        </p:nvCxnSpPr>
        <p:spPr>
          <a:xfrm>
            <a:off x="2996270" y="3104964"/>
            <a:ext cx="717324" cy="531809"/>
          </a:xfrm>
          <a:prstGeom prst="bentConnector3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angular 38"/>
          <p:cNvCxnSpPr>
            <a:stCxn id="10" idx="3"/>
            <a:endCxn id="33" idx="1"/>
          </p:cNvCxnSpPr>
          <p:nvPr/>
        </p:nvCxnSpPr>
        <p:spPr>
          <a:xfrm flipV="1">
            <a:off x="2996270" y="3636773"/>
            <a:ext cx="717324" cy="548311"/>
          </a:xfrm>
          <a:prstGeom prst="bentConnector3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>
            <a:off x="899592" y="2780928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2" name="Conector angular 41"/>
          <p:cNvCxnSpPr>
            <a:stCxn id="27" idx="6"/>
            <a:endCxn id="2" idx="1"/>
          </p:cNvCxnSpPr>
          <p:nvPr/>
        </p:nvCxnSpPr>
        <p:spPr>
          <a:xfrm>
            <a:off x="1259632" y="2960948"/>
            <a:ext cx="368486" cy="14401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899592" y="3861048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Conector angular 46"/>
          <p:cNvCxnSpPr>
            <a:stCxn id="46" idx="6"/>
            <a:endCxn id="10" idx="1"/>
          </p:cNvCxnSpPr>
          <p:nvPr/>
        </p:nvCxnSpPr>
        <p:spPr>
          <a:xfrm>
            <a:off x="1259632" y="4041068"/>
            <a:ext cx="368486" cy="14401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7882340" y="3963348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2" name="Conector angular 51"/>
          <p:cNvCxnSpPr>
            <a:stCxn id="8" idx="3"/>
            <a:endCxn id="51" idx="2"/>
          </p:cNvCxnSpPr>
          <p:nvPr/>
        </p:nvCxnSpPr>
        <p:spPr>
          <a:xfrm>
            <a:off x="7349998" y="3960809"/>
            <a:ext cx="532342" cy="18255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7094487" y="4323388"/>
            <a:ext cx="1034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smtClean="0">
                <a:solidFill>
                  <a:schemeClr val="bg1">
                    <a:lumMod val="85000"/>
                  </a:schemeClr>
                </a:solidFill>
              </a:rPr>
              <a:t>subscribe</a:t>
            </a:r>
          </a:p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querySelector</a:t>
            </a:r>
            <a:endParaRPr lang="es-E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926457" y="4623519"/>
            <a:ext cx="1034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querySelector</a:t>
            </a:r>
            <a:endParaRPr lang="es-ES" sz="1200" i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fromEvent</a:t>
            </a:r>
            <a:endParaRPr lang="es-ES" sz="1200" i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ES" sz="1200" i="1" dirty="0" smtClean="0">
                <a:solidFill>
                  <a:schemeClr val="bg1">
                    <a:lumMod val="85000"/>
                  </a:schemeClr>
                </a:solidFill>
              </a:rPr>
              <a:t>subscribe</a:t>
            </a:r>
            <a:endParaRPr lang="es-E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40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Ejemplo: data </a:t>
            </a:r>
            <a:r>
              <a:rPr lang="es-ES" b="1" dirty="0" err="1" smtClean="0">
                <a:solidFill>
                  <a:schemeClr val="bg1"/>
                </a:solidFill>
              </a:rPr>
              <a:t>binding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39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269204"/>
            <a:ext cx="7632203" cy="498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4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Empezamos con un ejemplo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pbs.twimg.com/media/B_AmQW7WwAE_Akt.jpg:lar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24" b="27111"/>
          <a:stretch/>
        </p:blipFill>
        <p:spPr bwMode="auto">
          <a:xfrm>
            <a:off x="683568" y="1263915"/>
            <a:ext cx="7995845" cy="295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pbs.twimg.com/media/B_AmQW7WwAE_Akt.jpg:lar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08"/>
          <a:stretch/>
        </p:blipFill>
        <p:spPr bwMode="auto">
          <a:xfrm>
            <a:off x="683568" y="4221088"/>
            <a:ext cx="7995845" cy="170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70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Ejemplo: contador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40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414"/>
            <a:ext cx="7861975" cy="498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Ejemplo: </a:t>
            </a:r>
            <a:r>
              <a:rPr lang="es-ES" b="1" dirty="0" smtClean="0">
                <a:solidFill>
                  <a:schemeClr val="bg1"/>
                </a:solidFill>
              </a:rPr>
              <a:t>contador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1367299" y="1827529"/>
            <a:ext cx="1368152" cy="64807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Textarea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6343270" y="2535287"/>
            <a:ext cx="1368152" cy="64807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Words</a:t>
            </a:r>
            <a:endParaRPr lang="es-ES" dirty="0"/>
          </a:p>
        </p:txBody>
      </p:sp>
      <p:cxnSp>
        <p:nvCxnSpPr>
          <p:cNvPr id="23" name="Conector angular 22"/>
          <p:cNvCxnSpPr>
            <a:stCxn id="45" idx="3"/>
            <a:endCxn id="8" idx="1"/>
          </p:cNvCxnSpPr>
          <p:nvPr/>
        </p:nvCxnSpPr>
        <p:spPr>
          <a:xfrm>
            <a:off x="5964423" y="2833528"/>
            <a:ext cx="378847" cy="25795"/>
          </a:xfrm>
          <a:prstGeom prst="bentConnector3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ángulo redondeado 32"/>
          <p:cNvSpPr/>
          <p:nvPr/>
        </p:nvSpPr>
        <p:spPr>
          <a:xfrm>
            <a:off x="2281000" y="2602649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cxnSp>
        <p:nvCxnSpPr>
          <p:cNvPr id="36" name="Conector angular 35"/>
          <p:cNvCxnSpPr>
            <a:stCxn id="2" idx="2"/>
            <a:endCxn id="33" idx="1"/>
          </p:cNvCxnSpPr>
          <p:nvPr/>
        </p:nvCxnSpPr>
        <p:spPr>
          <a:xfrm rot="16200000" flipH="1">
            <a:off x="1986048" y="2540927"/>
            <a:ext cx="360279" cy="229625"/>
          </a:xfrm>
          <a:prstGeom prst="bent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>
            <a:off x="683568" y="1772816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2" name="Conector angular 41"/>
          <p:cNvCxnSpPr>
            <a:stCxn id="27" idx="6"/>
            <a:endCxn id="2" idx="1"/>
          </p:cNvCxnSpPr>
          <p:nvPr/>
        </p:nvCxnSpPr>
        <p:spPr>
          <a:xfrm>
            <a:off x="1043608" y="1952836"/>
            <a:ext cx="323691" cy="19872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8172308" y="2497692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2" name="Conector angular 51"/>
          <p:cNvCxnSpPr>
            <a:stCxn id="8" idx="3"/>
            <a:endCxn id="51" idx="2"/>
          </p:cNvCxnSpPr>
          <p:nvPr/>
        </p:nvCxnSpPr>
        <p:spPr>
          <a:xfrm flipV="1">
            <a:off x="7711422" y="2677712"/>
            <a:ext cx="460886" cy="18161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7497605" y="5559623"/>
            <a:ext cx="116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smtClean="0">
                <a:solidFill>
                  <a:schemeClr val="bg1">
                    <a:lumMod val="85000"/>
                  </a:schemeClr>
                </a:solidFill>
              </a:rPr>
              <a:t>subscribe</a:t>
            </a:r>
          </a:p>
          <a:p>
            <a:r>
              <a:rPr lang="es-ES" sz="1200" i="1" dirty="0" err="1">
                <a:solidFill>
                  <a:schemeClr val="bg1">
                    <a:lumMod val="85000"/>
                  </a:schemeClr>
                </a:solidFill>
              </a:rPr>
              <a:t>getElementById</a:t>
            </a:r>
            <a:endParaRPr lang="es-E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710433" y="2535287"/>
            <a:ext cx="116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getElementById</a:t>
            </a:r>
            <a:endParaRPr lang="es-ES" sz="1200" i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fromEvent</a:t>
            </a:r>
            <a:endParaRPr lang="es-ES" sz="1200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6343270" y="3327375"/>
            <a:ext cx="1368152" cy="64807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Sentences</a:t>
            </a:r>
            <a:endParaRPr lang="es-ES" dirty="0"/>
          </a:p>
        </p:txBody>
      </p:sp>
      <p:sp>
        <p:nvSpPr>
          <p:cNvPr id="24" name="Elipse 23"/>
          <p:cNvSpPr/>
          <p:nvPr/>
        </p:nvSpPr>
        <p:spPr>
          <a:xfrm>
            <a:off x="8172308" y="3289780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" name="Conector angular 24"/>
          <p:cNvCxnSpPr>
            <a:stCxn id="22" idx="3"/>
            <a:endCxn id="24" idx="2"/>
          </p:cNvCxnSpPr>
          <p:nvPr/>
        </p:nvCxnSpPr>
        <p:spPr>
          <a:xfrm flipV="1">
            <a:off x="7711422" y="3469800"/>
            <a:ext cx="460886" cy="18161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redondeado 25"/>
          <p:cNvSpPr/>
          <p:nvPr/>
        </p:nvSpPr>
        <p:spPr>
          <a:xfrm>
            <a:off x="6343270" y="4119463"/>
            <a:ext cx="1368152" cy="64807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Lines</a:t>
            </a:r>
            <a:endParaRPr lang="es-ES" dirty="0"/>
          </a:p>
        </p:txBody>
      </p:sp>
      <p:sp>
        <p:nvSpPr>
          <p:cNvPr id="28" name="Elipse 27"/>
          <p:cNvSpPr/>
          <p:nvPr/>
        </p:nvSpPr>
        <p:spPr>
          <a:xfrm>
            <a:off x="8172308" y="4081868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9" name="Conector angular 28"/>
          <p:cNvCxnSpPr>
            <a:stCxn id="26" idx="3"/>
            <a:endCxn id="28" idx="2"/>
          </p:cNvCxnSpPr>
          <p:nvPr/>
        </p:nvCxnSpPr>
        <p:spPr>
          <a:xfrm flipV="1">
            <a:off x="7711422" y="4261888"/>
            <a:ext cx="460886" cy="18161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redondeado 29"/>
          <p:cNvSpPr/>
          <p:nvPr/>
        </p:nvSpPr>
        <p:spPr>
          <a:xfrm>
            <a:off x="6343270" y="4877138"/>
            <a:ext cx="1368152" cy="64807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Chars</a:t>
            </a:r>
            <a:endParaRPr lang="es-ES" dirty="0"/>
          </a:p>
        </p:txBody>
      </p:sp>
      <p:sp>
        <p:nvSpPr>
          <p:cNvPr id="31" name="Elipse 30"/>
          <p:cNvSpPr/>
          <p:nvPr/>
        </p:nvSpPr>
        <p:spPr>
          <a:xfrm>
            <a:off x="8172308" y="4839543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2" name="Conector angular 31"/>
          <p:cNvCxnSpPr>
            <a:stCxn id="30" idx="3"/>
            <a:endCxn id="31" idx="2"/>
          </p:cNvCxnSpPr>
          <p:nvPr/>
        </p:nvCxnSpPr>
        <p:spPr>
          <a:xfrm flipV="1">
            <a:off x="7711422" y="5019563"/>
            <a:ext cx="460886" cy="18161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 redondeado 44"/>
          <p:cNvSpPr/>
          <p:nvPr/>
        </p:nvSpPr>
        <p:spPr>
          <a:xfrm>
            <a:off x="5185591" y="2600297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sp>
        <p:nvSpPr>
          <p:cNvPr id="49" name="Rectángulo redondeado 48"/>
          <p:cNvSpPr/>
          <p:nvPr/>
        </p:nvSpPr>
        <p:spPr>
          <a:xfrm>
            <a:off x="4279659" y="2608090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sp>
        <p:nvSpPr>
          <p:cNvPr id="50" name="Rectángulo redondeado 49"/>
          <p:cNvSpPr/>
          <p:nvPr/>
        </p:nvSpPr>
        <p:spPr>
          <a:xfrm>
            <a:off x="3347864" y="2608090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cxnSp>
        <p:nvCxnSpPr>
          <p:cNvPr id="53" name="Conector angular 52"/>
          <p:cNvCxnSpPr>
            <a:stCxn id="49" idx="3"/>
            <a:endCxn id="45" idx="1"/>
          </p:cNvCxnSpPr>
          <p:nvPr/>
        </p:nvCxnSpPr>
        <p:spPr>
          <a:xfrm flipV="1">
            <a:off x="5058491" y="2833528"/>
            <a:ext cx="127100" cy="779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angular 53"/>
          <p:cNvCxnSpPr>
            <a:stCxn id="50" idx="3"/>
            <a:endCxn id="49" idx="1"/>
          </p:cNvCxnSpPr>
          <p:nvPr/>
        </p:nvCxnSpPr>
        <p:spPr>
          <a:xfrm>
            <a:off x="4126696" y="2841321"/>
            <a:ext cx="15296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angular 55"/>
          <p:cNvCxnSpPr>
            <a:stCxn id="33" idx="3"/>
            <a:endCxn id="50" idx="1"/>
          </p:cNvCxnSpPr>
          <p:nvPr/>
        </p:nvCxnSpPr>
        <p:spPr>
          <a:xfrm>
            <a:off x="3059832" y="2835880"/>
            <a:ext cx="288032" cy="544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angular 60"/>
          <p:cNvCxnSpPr>
            <a:stCxn id="62" idx="3"/>
            <a:endCxn id="22" idx="1"/>
          </p:cNvCxnSpPr>
          <p:nvPr/>
        </p:nvCxnSpPr>
        <p:spPr>
          <a:xfrm>
            <a:off x="5964423" y="3620025"/>
            <a:ext cx="378847" cy="31386"/>
          </a:xfrm>
          <a:prstGeom prst="bentConnector3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ángulo redondeado 61"/>
          <p:cNvSpPr/>
          <p:nvPr/>
        </p:nvSpPr>
        <p:spPr>
          <a:xfrm>
            <a:off x="5185591" y="3386794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sp>
        <p:nvSpPr>
          <p:cNvPr id="63" name="Rectángulo redondeado 62"/>
          <p:cNvSpPr/>
          <p:nvPr/>
        </p:nvSpPr>
        <p:spPr>
          <a:xfrm>
            <a:off x="4279659" y="3394587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sp>
        <p:nvSpPr>
          <p:cNvPr id="64" name="Rectángulo redondeado 63"/>
          <p:cNvSpPr/>
          <p:nvPr/>
        </p:nvSpPr>
        <p:spPr>
          <a:xfrm>
            <a:off x="3347864" y="3394587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cxnSp>
        <p:nvCxnSpPr>
          <p:cNvPr id="65" name="Conector angular 64"/>
          <p:cNvCxnSpPr>
            <a:stCxn id="63" idx="3"/>
            <a:endCxn id="62" idx="1"/>
          </p:cNvCxnSpPr>
          <p:nvPr/>
        </p:nvCxnSpPr>
        <p:spPr>
          <a:xfrm flipV="1">
            <a:off x="5058491" y="3620025"/>
            <a:ext cx="127100" cy="779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angular 65"/>
          <p:cNvCxnSpPr>
            <a:stCxn id="64" idx="3"/>
            <a:endCxn id="63" idx="1"/>
          </p:cNvCxnSpPr>
          <p:nvPr/>
        </p:nvCxnSpPr>
        <p:spPr>
          <a:xfrm>
            <a:off x="4126696" y="3627818"/>
            <a:ext cx="15296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angular 66"/>
          <p:cNvCxnSpPr>
            <a:endCxn id="26" idx="1"/>
          </p:cNvCxnSpPr>
          <p:nvPr/>
        </p:nvCxnSpPr>
        <p:spPr>
          <a:xfrm>
            <a:off x="5964423" y="4364920"/>
            <a:ext cx="378847" cy="78579"/>
          </a:xfrm>
          <a:prstGeom prst="bentConnector3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ángulo redondeado 67"/>
          <p:cNvSpPr/>
          <p:nvPr/>
        </p:nvSpPr>
        <p:spPr>
          <a:xfrm>
            <a:off x="5185591" y="4178882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sp>
        <p:nvSpPr>
          <p:cNvPr id="69" name="Rectángulo redondeado 68"/>
          <p:cNvSpPr/>
          <p:nvPr/>
        </p:nvSpPr>
        <p:spPr>
          <a:xfrm>
            <a:off x="4279659" y="4186675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sp>
        <p:nvSpPr>
          <p:cNvPr id="70" name="Rectángulo redondeado 69"/>
          <p:cNvSpPr/>
          <p:nvPr/>
        </p:nvSpPr>
        <p:spPr>
          <a:xfrm>
            <a:off x="3347864" y="4186675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cxnSp>
        <p:nvCxnSpPr>
          <p:cNvPr id="71" name="Conector angular 70"/>
          <p:cNvCxnSpPr>
            <a:stCxn id="69" idx="3"/>
            <a:endCxn id="68" idx="1"/>
          </p:cNvCxnSpPr>
          <p:nvPr/>
        </p:nvCxnSpPr>
        <p:spPr>
          <a:xfrm flipV="1">
            <a:off x="5058491" y="4412113"/>
            <a:ext cx="127100" cy="779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angular 71"/>
          <p:cNvCxnSpPr>
            <a:stCxn id="70" idx="3"/>
            <a:endCxn id="69" idx="1"/>
          </p:cNvCxnSpPr>
          <p:nvPr/>
        </p:nvCxnSpPr>
        <p:spPr>
          <a:xfrm>
            <a:off x="4126696" y="4419906"/>
            <a:ext cx="15296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angular 72"/>
          <p:cNvCxnSpPr>
            <a:stCxn id="74" idx="3"/>
            <a:endCxn id="30" idx="1"/>
          </p:cNvCxnSpPr>
          <p:nvPr/>
        </p:nvCxnSpPr>
        <p:spPr>
          <a:xfrm flipV="1">
            <a:off x="5964423" y="5201174"/>
            <a:ext cx="378847" cy="3027"/>
          </a:xfrm>
          <a:prstGeom prst="bentConnector3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ángulo redondeado 73"/>
          <p:cNvSpPr/>
          <p:nvPr/>
        </p:nvSpPr>
        <p:spPr>
          <a:xfrm>
            <a:off x="5185591" y="4970970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sp>
        <p:nvSpPr>
          <p:cNvPr id="75" name="Rectángulo redondeado 74"/>
          <p:cNvSpPr/>
          <p:nvPr/>
        </p:nvSpPr>
        <p:spPr>
          <a:xfrm>
            <a:off x="4279659" y="4978763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cxnSp>
        <p:nvCxnSpPr>
          <p:cNvPr id="77" name="Conector angular 76"/>
          <p:cNvCxnSpPr>
            <a:stCxn id="75" idx="3"/>
            <a:endCxn id="74" idx="1"/>
          </p:cNvCxnSpPr>
          <p:nvPr/>
        </p:nvCxnSpPr>
        <p:spPr>
          <a:xfrm flipV="1">
            <a:off x="5058491" y="5204201"/>
            <a:ext cx="127100" cy="779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angular 77"/>
          <p:cNvCxnSpPr>
            <a:stCxn id="33" idx="2"/>
            <a:endCxn id="75" idx="1"/>
          </p:cNvCxnSpPr>
          <p:nvPr/>
        </p:nvCxnSpPr>
        <p:spPr>
          <a:xfrm rot="16200000" flipH="1">
            <a:off x="2403595" y="3335930"/>
            <a:ext cx="2142884" cy="1609243"/>
          </a:xfrm>
          <a:prstGeom prst="bent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angular 82"/>
          <p:cNvCxnSpPr>
            <a:stCxn id="33" idx="2"/>
            <a:endCxn id="70" idx="1"/>
          </p:cNvCxnSpPr>
          <p:nvPr/>
        </p:nvCxnSpPr>
        <p:spPr>
          <a:xfrm rot="16200000" flipH="1">
            <a:off x="2333742" y="3405784"/>
            <a:ext cx="1350796" cy="677448"/>
          </a:xfrm>
          <a:prstGeom prst="bent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angular 85"/>
          <p:cNvCxnSpPr>
            <a:stCxn id="33" idx="2"/>
            <a:endCxn id="64" idx="1"/>
          </p:cNvCxnSpPr>
          <p:nvPr/>
        </p:nvCxnSpPr>
        <p:spPr>
          <a:xfrm rot="16200000" flipH="1">
            <a:off x="2729786" y="3009740"/>
            <a:ext cx="558708" cy="677448"/>
          </a:xfrm>
          <a:prstGeom prst="bent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49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Ejemplo: contador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42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247271"/>
            <a:ext cx="7128147" cy="514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Ejemplo: contador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43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58454"/>
          <a:stretch/>
        </p:blipFill>
        <p:spPr>
          <a:xfrm>
            <a:off x="4823766" y="1647818"/>
            <a:ext cx="3870972" cy="29750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b="40937"/>
          <a:stretch/>
        </p:blipFill>
        <p:spPr>
          <a:xfrm>
            <a:off x="684214" y="1647818"/>
            <a:ext cx="3870972" cy="422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6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Ejemplo: reloj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44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75787"/>
            <a:ext cx="4392488" cy="497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1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Ejemplo: </a:t>
            </a:r>
            <a:r>
              <a:rPr lang="es-ES" b="1" dirty="0" smtClean="0">
                <a:solidFill>
                  <a:schemeClr val="bg1"/>
                </a:solidFill>
              </a:rPr>
              <a:t>reloj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45</a:t>
            </a:fld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3" name="Conector angular 22"/>
          <p:cNvCxnSpPr>
            <a:stCxn id="33" idx="3"/>
            <a:endCxn id="20" idx="2"/>
          </p:cNvCxnSpPr>
          <p:nvPr/>
        </p:nvCxnSpPr>
        <p:spPr>
          <a:xfrm flipV="1">
            <a:off x="5052618" y="2798739"/>
            <a:ext cx="1327786" cy="60921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ángulo redondeado 32"/>
          <p:cNvSpPr/>
          <p:nvPr/>
        </p:nvSpPr>
        <p:spPr>
          <a:xfrm>
            <a:off x="3321670" y="3083915"/>
            <a:ext cx="1730948" cy="6480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cxnSp>
        <p:nvCxnSpPr>
          <p:cNvPr id="47" name="Conector angular 46"/>
          <p:cNvCxnSpPr>
            <a:stCxn id="44" idx="3"/>
            <a:endCxn id="33" idx="1"/>
          </p:cNvCxnSpPr>
          <p:nvPr/>
        </p:nvCxnSpPr>
        <p:spPr>
          <a:xfrm>
            <a:off x="2780680" y="3109096"/>
            <a:ext cx="540990" cy="29885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6380404" y="3837143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CuadroTexto 47"/>
          <p:cNvSpPr txBox="1"/>
          <p:nvPr/>
        </p:nvSpPr>
        <p:spPr>
          <a:xfrm>
            <a:off x="6107043" y="4335487"/>
            <a:ext cx="1034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smtClean="0">
                <a:solidFill>
                  <a:schemeClr val="bg1">
                    <a:lumMod val="85000"/>
                  </a:schemeClr>
                </a:solidFill>
              </a:rPr>
              <a:t>subscribe</a:t>
            </a:r>
          </a:p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querySelector</a:t>
            </a:r>
            <a:endParaRPr lang="es-E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6366287" y="3227931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/>
          <p:cNvSpPr/>
          <p:nvPr/>
        </p:nvSpPr>
        <p:spPr>
          <a:xfrm>
            <a:off x="6380404" y="2618719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angular 23"/>
          <p:cNvCxnSpPr>
            <a:stCxn id="33" idx="3"/>
            <a:endCxn id="19" idx="2"/>
          </p:cNvCxnSpPr>
          <p:nvPr/>
        </p:nvCxnSpPr>
        <p:spPr>
          <a:xfrm>
            <a:off x="5052618" y="3407951"/>
            <a:ext cx="1313669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angular 25"/>
          <p:cNvCxnSpPr>
            <a:stCxn id="33" idx="3"/>
            <a:endCxn id="51" idx="2"/>
          </p:cNvCxnSpPr>
          <p:nvPr/>
        </p:nvCxnSpPr>
        <p:spPr>
          <a:xfrm>
            <a:off x="5052618" y="3407951"/>
            <a:ext cx="1327786" cy="609212"/>
          </a:xfrm>
          <a:prstGeom prst="bentConnector3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/>
          <p:cNvSpPr txBox="1"/>
          <p:nvPr/>
        </p:nvSpPr>
        <p:spPr>
          <a:xfrm>
            <a:off x="6827123" y="2660044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hours</a:t>
            </a:r>
            <a:endParaRPr lang="es-E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6825384" y="3236108"/>
            <a:ext cx="681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smtClean="0">
                <a:solidFill>
                  <a:schemeClr val="bg1">
                    <a:lumMod val="85000"/>
                  </a:schemeClr>
                </a:solidFill>
              </a:rPr>
              <a:t>minutes</a:t>
            </a:r>
            <a:endParaRPr lang="es-E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6897392" y="3884180"/>
            <a:ext cx="675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seconds</a:t>
            </a:r>
            <a:endParaRPr lang="es-E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4" name="Rectángulo redondeado 43"/>
          <p:cNvSpPr/>
          <p:nvPr/>
        </p:nvSpPr>
        <p:spPr>
          <a:xfrm>
            <a:off x="1619672" y="2785060"/>
            <a:ext cx="1161008" cy="6480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interval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088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Ejemplo: reloj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46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b="50242"/>
          <a:stretch/>
        </p:blipFill>
        <p:spPr>
          <a:xfrm>
            <a:off x="683567" y="1929582"/>
            <a:ext cx="8003233" cy="344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0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Ejemplo: reloj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47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48573"/>
          <a:stretch/>
        </p:blipFill>
        <p:spPr>
          <a:xfrm>
            <a:off x="718606" y="2042141"/>
            <a:ext cx="7976132" cy="354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1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Ejemplo: animación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48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4" y="1595708"/>
            <a:ext cx="8630616" cy="435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Ejemplo: </a:t>
            </a:r>
            <a:r>
              <a:rPr lang="es-ES" b="1" dirty="0" smtClean="0">
                <a:solidFill>
                  <a:schemeClr val="bg1"/>
                </a:solidFill>
              </a:rPr>
              <a:t>animación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4283968" y="2276872"/>
            <a:ext cx="1008112" cy="6480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cxnSp>
        <p:nvCxnSpPr>
          <p:cNvPr id="47" name="Conector angular 46"/>
          <p:cNvCxnSpPr>
            <a:stCxn id="21" idx="6"/>
            <a:endCxn id="33" idx="1"/>
          </p:cNvCxnSpPr>
          <p:nvPr/>
        </p:nvCxnSpPr>
        <p:spPr>
          <a:xfrm>
            <a:off x="3707904" y="2310641"/>
            <a:ext cx="576064" cy="29026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>
            <a:off x="3347864" y="2130621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2555776" y="2172141"/>
            <a:ext cx="771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container</a:t>
            </a:r>
            <a:endParaRPr lang="es-E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3707904" y="1732427"/>
            <a:ext cx="1034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querySelector</a:t>
            </a:r>
            <a:endParaRPr lang="es-ES" sz="1200" i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fromEvent</a:t>
            </a:r>
            <a:endParaRPr lang="es-ES" sz="1200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Rectángulo redondeado 30"/>
          <p:cNvSpPr/>
          <p:nvPr/>
        </p:nvSpPr>
        <p:spPr>
          <a:xfrm>
            <a:off x="3419872" y="4005063"/>
            <a:ext cx="1584176" cy="6480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flatMap</a:t>
            </a:r>
            <a:endParaRPr lang="es-ES" dirty="0"/>
          </a:p>
        </p:txBody>
      </p:sp>
      <p:cxnSp>
        <p:nvCxnSpPr>
          <p:cNvPr id="32" name="Conector angular 31"/>
          <p:cNvCxnSpPr>
            <a:stCxn id="34" idx="6"/>
            <a:endCxn id="31" idx="1"/>
          </p:cNvCxnSpPr>
          <p:nvPr/>
        </p:nvCxnSpPr>
        <p:spPr>
          <a:xfrm>
            <a:off x="2339752" y="4005064"/>
            <a:ext cx="1080120" cy="32403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/>
          <p:cNvSpPr/>
          <p:nvPr/>
        </p:nvSpPr>
        <p:spPr>
          <a:xfrm>
            <a:off x="1979712" y="3825044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1483742" y="3866564"/>
            <a:ext cx="423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text</a:t>
            </a:r>
            <a:endParaRPr lang="es-E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2038358" y="4293096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from</a:t>
            </a:r>
            <a:endParaRPr lang="es-ES" sz="1200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6244743" y="4396463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/>
          <p:cNvSpPr txBox="1"/>
          <p:nvPr/>
        </p:nvSpPr>
        <p:spPr>
          <a:xfrm>
            <a:off x="6676791" y="4441265"/>
            <a:ext cx="991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textElements</a:t>
            </a:r>
            <a:endParaRPr lang="es-E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5569948" y="4808185"/>
            <a:ext cx="764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smtClean="0">
                <a:solidFill>
                  <a:schemeClr val="bg1">
                    <a:lumMod val="85000"/>
                  </a:schemeClr>
                </a:solidFill>
              </a:rPr>
              <a:t>subscribe</a:t>
            </a:r>
          </a:p>
        </p:txBody>
      </p:sp>
      <p:cxnSp>
        <p:nvCxnSpPr>
          <p:cNvPr id="42" name="Conector angular 41"/>
          <p:cNvCxnSpPr>
            <a:stCxn id="31" idx="3"/>
            <a:endCxn id="37" idx="2"/>
          </p:cNvCxnSpPr>
          <p:nvPr/>
        </p:nvCxnSpPr>
        <p:spPr>
          <a:xfrm>
            <a:off x="5004048" y="4329099"/>
            <a:ext cx="1240695" cy="24738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echa abajo 24"/>
          <p:cNvSpPr/>
          <p:nvPr/>
        </p:nvSpPr>
        <p:spPr>
          <a:xfrm>
            <a:off x="4788024" y="3033056"/>
            <a:ext cx="216024" cy="900000"/>
          </a:xfrm>
          <a:prstGeom prst="downArrow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Flecha abajo 48"/>
          <p:cNvSpPr/>
          <p:nvPr/>
        </p:nvSpPr>
        <p:spPr>
          <a:xfrm flipV="1">
            <a:off x="4283968" y="3007824"/>
            <a:ext cx="216024" cy="900000"/>
          </a:xfrm>
          <a:prstGeom prst="downArrow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54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¿Por qué?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268413"/>
            <a:ext cx="8003232" cy="4983161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Las aplicaciones modernas necesitan cada vez </a:t>
            </a:r>
            <a:r>
              <a:rPr lang="es-E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respuestas más rápidas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, y la capacidad para procesar diferentes fuentes de datos </a:t>
            </a:r>
            <a:r>
              <a:rPr lang="es-E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concurrentemente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6" name="Picture 2" descr="Resultado de imagen para mobile iot perform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4944"/>
            <a:ext cx="42291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13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Ejemplo: animación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50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b="64141"/>
          <a:stretch/>
        </p:blipFill>
        <p:spPr>
          <a:xfrm>
            <a:off x="684212" y="1916832"/>
            <a:ext cx="8002587" cy="263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4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Ejemplo: animación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51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34577"/>
          <a:stretch/>
        </p:blipFill>
        <p:spPr>
          <a:xfrm>
            <a:off x="684212" y="1412776"/>
            <a:ext cx="8010525" cy="481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1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52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angular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772816"/>
            <a:ext cx="3850197" cy="385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77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11560" y="1412776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Recordemos: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576469" y="2025272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Un </a:t>
            </a:r>
            <a:r>
              <a:rPr lang="es-ES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stream</a:t>
            </a:r>
            <a:r>
              <a:rPr lang="es-E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es un flujo de datos asíncrono. Puede ser:</a:t>
            </a: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Un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array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de datos. Ejemplo: consulta a base de datos, lectura de un fichero, estructura de datos en memoria, etc.</a:t>
            </a: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Una secuencia de eventos. 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E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jemplo: clics de ratón, teclas pulsadas, peticiones de red, etc.</a:t>
            </a: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67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469076" y="2780928"/>
            <a:ext cx="1872208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Dom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469076" y="2780928"/>
            <a:ext cx="1872208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 smtClean="0"/>
              <a:t>Dom</a:t>
            </a:r>
            <a:r>
              <a:rPr lang="es-ES" b="1" dirty="0" smtClean="0"/>
              <a:t> </a:t>
            </a:r>
            <a:r>
              <a:rPr lang="es-ES" b="1" dirty="0" err="1" smtClean="0"/>
              <a:t>Events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19527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469076" y="2780928"/>
            <a:ext cx="1872208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Dom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2584248" y="2780928"/>
            <a:ext cx="1872208" cy="129614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Web Sockets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469076" y="2780928"/>
            <a:ext cx="1872208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 smtClean="0"/>
              <a:t>Dom</a:t>
            </a:r>
            <a:r>
              <a:rPr lang="es-ES" b="1" dirty="0" smtClean="0"/>
              <a:t> </a:t>
            </a:r>
            <a:r>
              <a:rPr lang="es-ES" b="1" dirty="0" err="1" smtClean="0"/>
              <a:t>Events</a:t>
            </a:r>
            <a:endParaRPr lang="es-ES" b="1" dirty="0"/>
          </a:p>
        </p:txBody>
      </p:sp>
      <p:sp>
        <p:nvSpPr>
          <p:cNvPr id="13" name="Rectángulo redondeado 12"/>
          <p:cNvSpPr/>
          <p:nvPr/>
        </p:nvSpPr>
        <p:spPr>
          <a:xfrm>
            <a:off x="2584248" y="2780928"/>
            <a:ext cx="1872208" cy="129614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Web Sockets</a:t>
            </a:r>
          </a:p>
        </p:txBody>
      </p:sp>
    </p:spTree>
    <p:extLst>
      <p:ext uri="{BB962C8B-B14F-4D97-AF65-F5344CB8AC3E}">
        <p14:creationId xmlns:p14="http://schemas.microsoft.com/office/powerpoint/2010/main" val="18002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469076" y="2780928"/>
            <a:ext cx="1872208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Dom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2584248" y="2780928"/>
            <a:ext cx="1872208" cy="129614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Web Sockets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4699420" y="2780928"/>
            <a:ext cx="1872208" cy="1296144"/>
          </a:xfrm>
          <a:prstGeom prst="round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Web </a:t>
            </a:r>
            <a:r>
              <a:rPr lang="es-ES" dirty="0" err="1" smtClean="0"/>
              <a:t>Workers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469076" y="2780928"/>
            <a:ext cx="1872208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 smtClean="0"/>
              <a:t>Dom</a:t>
            </a:r>
            <a:r>
              <a:rPr lang="es-ES" b="1" dirty="0" smtClean="0"/>
              <a:t> </a:t>
            </a:r>
            <a:r>
              <a:rPr lang="es-ES" b="1" dirty="0" err="1" smtClean="0"/>
              <a:t>Events</a:t>
            </a:r>
            <a:endParaRPr lang="es-ES" b="1" dirty="0"/>
          </a:p>
        </p:txBody>
      </p:sp>
      <p:sp>
        <p:nvSpPr>
          <p:cNvPr id="13" name="Rectángulo redondeado 12"/>
          <p:cNvSpPr/>
          <p:nvPr/>
        </p:nvSpPr>
        <p:spPr>
          <a:xfrm>
            <a:off x="2584248" y="2780928"/>
            <a:ext cx="1872208" cy="129614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Web Sockets</a:t>
            </a:r>
          </a:p>
        </p:txBody>
      </p:sp>
      <p:sp>
        <p:nvSpPr>
          <p:cNvPr id="14" name="Rectángulo redondeado 13"/>
          <p:cNvSpPr/>
          <p:nvPr/>
        </p:nvSpPr>
        <p:spPr>
          <a:xfrm>
            <a:off x="4699420" y="2780928"/>
            <a:ext cx="1872208" cy="1296144"/>
          </a:xfrm>
          <a:prstGeom prst="round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Web </a:t>
            </a:r>
            <a:r>
              <a:rPr lang="es-ES" b="1" dirty="0" err="1"/>
              <a:t>Workers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73536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469076" y="2780928"/>
            <a:ext cx="1872208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 smtClean="0"/>
              <a:t>Dom</a:t>
            </a:r>
            <a:r>
              <a:rPr lang="es-ES" b="1" dirty="0" smtClean="0"/>
              <a:t> </a:t>
            </a:r>
            <a:r>
              <a:rPr lang="es-ES" b="1" dirty="0" err="1" smtClean="0"/>
              <a:t>Events</a:t>
            </a:r>
            <a:endParaRPr lang="es-ES" b="1" dirty="0"/>
          </a:p>
        </p:txBody>
      </p:sp>
      <p:sp>
        <p:nvSpPr>
          <p:cNvPr id="5" name="Rectángulo redondeado 4"/>
          <p:cNvSpPr/>
          <p:nvPr/>
        </p:nvSpPr>
        <p:spPr>
          <a:xfrm>
            <a:off x="2584248" y="2780928"/>
            <a:ext cx="1872208" cy="129614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Web Sockets</a:t>
            </a:r>
          </a:p>
        </p:txBody>
      </p:sp>
      <p:sp>
        <p:nvSpPr>
          <p:cNvPr id="6" name="Rectángulo redondeado 5"/>
          <p:cNvSpPr/>
          <p:nvPr/>
        </p:nvSpPr>
        <p:spPr>
          <a:xfrm>
            <a:off x="4699420" y="2780928"/>
            <a:ext cx="1872208" cy="1296144"/>
          </a:xfrm>
          <a:prstGeom prst="round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Web </a:t>
            </a:r>
            <a:r>
              <a:rPr lang="es-ES" b="1" dirty="0" err="1"/>
              <a:t>Workers</a:t>
            </a:r>
            <a:endParaRPr lang="es-ES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6814592" y="2785390"/>
            <a:ext cx="1872208" cy="12961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4B5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Ajax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05466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827584" y="2420888"/>
            <a:ext cx="1872208" cy="57606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 2 3 4 5 6…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827584" y="4005064"/>
            <a:ext cx="1872208" cy="5760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 2 3 4 5 6…</a:t>
            </a:r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467544" y="1844824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</a:rPr>
              <a:t>Colección: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67544" y="3429000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</a:rPr>
              <a:t>Observable: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67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827584" y="2420888"/>
            <a:ext cx="1872208" cy="57606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 2 3 4 5 6…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827584" y="4005064"/>
            <a:ext cx="1872208" cy="5760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 2 3 4 5 6…</a:t>
            </a:r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467544" y="1844824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</a:rPr>
              <a:t>Colección: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67544" y="3429000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</a:rPr>
              <a:t>Observable: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211960" y="2524254"/>
            <a:ext cx="381642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r>
              <a:rPr lang="es-ES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coleccion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610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¿Por qué?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268413"/>
            <a:ext cx="8003232" cy="4983161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Esto es necesario hacerlo sin aumentar la complejidad de la programación, haciendo el código más </a:t>
            </a:r>
            <a:r>
              <a:rPr lang="es-E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fácil de mantener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y </a:t>
            </a:r>
            <a:r>
              <a:rPr lang="es-E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menos propenso a errores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0" name="Picture 2" descr="Resultado de imagen para enredo de cab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84984"/>
            <a:ext cx="4248472" cy="283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7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827584" y="2420888"/>
            <a:ext cx="1872208" cy="57606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 2 3 4 5 6…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827584" y="4005064"/>
            <a:ext cx="1872208" cy="5760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 2 3 4 5 6…</a:t>
            </a:r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467544" y="1844824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</a:rPr>
              <a:t>Colección: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67544" y="3429000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</a:rPr>
              <a:t>Observable: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211960" y="2524254"/>
            <a:ext cx="381642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r>
              <a:rPr lang="es-ES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coleccion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211960" y="4108430"/>
            <a:ext cx="381642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function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nuevoDato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989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61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58" y="1042220"/>
            <a:ext cx="7416825" cy="551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0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62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35" y="1044318"/>
            <a:ext cx="7416825" cy="545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0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67544" y="1700808"/>
            <a:ext cx="8219256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event.target.value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012160" y="151614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76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64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05" y="1092290"/>
            <a:ext cx="753245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67544" y="1700808"/>
            <a:ext cx="8219256" cy="31393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event.target.value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"https://api.spotify.com/v1/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search?type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artist&amp;q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="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$.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getJSON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console.log(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012160" y="151614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75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66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66" y="1023504"/>
            <a:ext cx="753245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5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67544" y="1340768"/>
            <a:ext cx="8136904" cy="48013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_.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"https://api.spotify.com/v1/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search?type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artist&amp;q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="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$.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getJSON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console.log(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event.target.value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searchTerm.length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98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68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7533738" cy="55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0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339752" y="2996952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</a:rPr>
              <a:t>¿Todo bien?</a:t>
            </a:r>
            <a:endParaRPr lang="es-E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58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¿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Esto te suena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?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268413"/>
            <a:ext cx="8003232" cy="4983161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Cuando ocurre un evento </a:t>
            </a:r>
            <a:r>
              <a:rPr lang="es-E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se desencadenan otros eventos de forma declarativa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. Ejemplo de sistema reactivo: hoja Excel.</a:t>
            </a: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676624"/>
            <a:ext cx="5839126" cy="2768600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>
            <a:off x="4930107" y="3036664"/>
            <a:ext cx="1439987" cy="0"/>
          </a:xfrm>
          <a:prstGeom prst="straightConnector1">
            <a:avLst/>
          </a:prstGeom>
          <a:ln w="38100">
            <a:solidFill>
              <a:srgbClr val="0082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>
            <a:off x="5938219" y="3108672"/>
            <a:ext cx="431875" cy="0"/>
          </a:xfrm>
          <a:prstGeom prst="straightConnector1">
            <a:avLst/>
          </a:prstGeom>
          <a:ln w="38100">
            <a:solidFill>
              <a:srgbClr val="0082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6370094" y="3180680"/>
            <a:ext cx="0" cy="1512168"/>
          </a:xfrm>
          <a:prstGeom prst="straightConnector1">
            <a:avLst/>
          </a:prstGeom>
          <a:ln w="38100">
            <a:solidFill>
              <a:srgbClr val="0082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7306371" y="4692848"/>
            <a:ext cx="0" cy="343172"/>
          </a:xfrm>
          <a:prstGeom prst="straightConnector1">
            <a:avLst/>
          </a:prstGeom>
          <a:ln w="38100">
            <a:solidFill>
              <a:srgbClr val="0082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6154156" y="4692848"/>
            <a:ext cx="0" cy="576064"/>
          </a:xfrm>
          <a:prstGeom prst="straightConnector1">
            <a:avLst/>
          </a:prstGeom>
          <a:ln w="38100">
            <a:solidFill>
              <a:srgbClr val="0082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13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67544" y="1340768"/>
            <a:ext cx="8136904" cy="48013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_.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"https://api.spotify.com/v1/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search?type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artist&amp;q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="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$.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getJSON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console.log(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event.target.value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searchTerm.length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403648" y="2780928"/>
            <a:ext cx="439248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224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67544" y="1340768"/>
            <a:ext cx="8136904" cy="48013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_.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"https://api.spotify.com/v1/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search?type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artist&amp;q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="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$.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getJSON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console.log(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event.target.value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searchTerm.length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403648" y="2780928"/>
            <a:ext cx="439248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827584" y="1628800"/>
            <a:ext cx="7344816" cy="23042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225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67544" y="1340768"/>
            <a:ext cx="8136904" cy="48013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_.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"https://api.spotify.com/v1/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search?type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artist&amp;q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="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$.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getJSON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console.log(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event.target.value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searchTerm.length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403648" y="2780928"/>
            <a:ext cx="439248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827584" y="1628800"/>
            <a:ext cx="7344816" cy="23042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901822" y="4117722"/>
            <a:ext cx="5182345" cy="168754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187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403648" y="2780928"/>
            <a:ext cx="439248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179512" y="1355566"/>
            <a:ext cx="8640960" cy="31393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AppComponent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Observable.fromEvent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(e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es-E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.keysup.subscribe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(data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console.log(data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3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403648" y="2780928"/>
            <a:ext cx="439248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179512" y="1355566"/>
            <a:ext cx="8640960" cy="36933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AppComponent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Observable.fromEvent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(e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text.length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debounceTime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es-E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.keysup.subscribe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(data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console.log(data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83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403648" y="2780928"/>
            <a:ext cx="439248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179512" y="1355566"/>
            <a:ext cx="8640960" cy="36933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AppComponent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Observable.fromEvent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(e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text.length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debounceTime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es-E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.keysup.subscribe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(data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console.log(data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55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403648" y="2780928"/>
            <a:ext cx="439248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179512" y="1355566"/>
            <a:ext cx="8640960" cy="53553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AppComponent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Observable.fromEvent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(e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text.length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debounceTime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s-E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"..."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$.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getJSON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console.log(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});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});</a:t>
            </a:r>
          </a:p>
          <a:p>
            <a:pPr lvl="2"/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es-E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.keysup.subscribe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(data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console.log(data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38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77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57" y="1124541"/>
            <a:ext cx="7518991" cy="552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403648" y="2780928"/>
            <a:ext cx="439248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179512" y="1355566"/>
            <a:ext cx="8640960" cy="53553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AppComponent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Observable.fromEvent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(e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text.length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debounceTime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"..."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promise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$.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getJSON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 =	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Observable.fromPromise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promise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o;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});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es-E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.keysup.subscribe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(data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console.log(data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33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79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124744"/>
            <a:ext cx="7551247" cy="55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3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¿Y en la web?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268413"/>
            <a:ext cx="8003232" cy="4983161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Cuando se espera a que ocurra un evento, se pueden hacer otras cosas en paralelo. Útil para simplificar programación concurrente. Ejemplo: </a:t>
            </a:r>
            <a:r>
              <a:rPr lang="es-E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interfaz de usuario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que no se bloquea esperando una respuesta.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074" name="Picture 2" descr="Resultado de imagen para search page wai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84" y="3284984"/>
            <a:ext cx="61722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1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403648" y="2780928"/>
            <a:ext cx="439248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179512" y="1355566"/>
            <a:ext cx="8640960" cy="53553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AppComponent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Observable.fromEvent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(e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text.length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debounceTime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.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flatMap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"..."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promise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$.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getJSON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 =	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Observable.fromPromise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promise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o;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});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es-E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.keysup.subscribe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(data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console.log(data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73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81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40" y="980728"/>
            <a:ext cx="7643560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0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403648" y="2780928"/>
            <a:ext cx="439248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179512" y="1355566"/>
            <a:ext cx="8640960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AppComponent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Observable.fromEvent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(e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text.length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debounceTime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flatMap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 = 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Observable.from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.spotifyService.getArtist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o;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});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es-E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.keysup.subscribe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(data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console.log(data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37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259632" y="2996952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</a:rPr>
              <a:t>Subscribe / </a:t>
            </a:r>
            <a:r>
              <a:rPr lang="es-ES" sz="5400" dirty="0" err="1" smtClean="0">
                <a:solidFill>
                  <a:schemeClr val="bg1"/>
                </a:solidFill>
              </a:rPr>
              <a:t>Unsubscribe</a:t>
            </a:r>
            <a:endParaRPr lang="es-E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3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84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47" y="1140565"/>
            <a:ext cx="7488833" cy="550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259632" y="2996952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</a:rPr>
              <a:t>En paralelo</a:t>
            </a:r>
            <a:endParaRPr lang="es-E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2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403648" y="2780928"/>
            <a:ext cx="439248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179512" y="1355566"/>
            <a:ext cx="8640960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1"/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...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Observable.fromEvent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(e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text.length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debounceTime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flatMap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 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Observable.forkJoin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   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.spotifyService.getArtist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.spotifyService.getUsers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);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o;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1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});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es-ES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lvl="1"/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...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286000" y="227483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83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87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88" y="1119143"/>
            <a:ext cx="7344817" cy="539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6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904" y="620688"/>
            <a:ext cx="3894528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85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Reactive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Extension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 (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RxJS</a:t>
            </a:r>
            <a:r>
              <a:rPr lang="es-ES" b="1" dirty="0">
                <a:solidFill>
                  <a:schemeClr val="bg1"/>
                </a:solidFill>
                <a:latin typeface="+mj-lt"/>
              </a:rPr>
              <a:t>) 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ReactiveX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es una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API que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permite trabajar con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streams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, y en JavaScript está implementada por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RxJS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Existen librerías similares para otros lenguajes: Java, 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#, </a:t>
            </a:r>
            <a:r>
              <a:rPr lang="es-ES" sz="2400" dirty="0" err="1">
                <a:solidFill>
                  <a:schemeClr val="bg1">
                    <a:lumMod val="95000"/>
                  </a:schemeClr>
                </a:solidFill>
              </a:rPr>
              <a:t>Scala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400" dirty="0" err="1">
                <a:solidFill>
                  <a:schemeClr val="bg1">
                    <a:lumMod val="95000"/>
                  </a:schemeClr>
                </a:solidFill>
              </a:rPr>
              <a:t>Clojure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, C++, Python, Swift,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PHP, etc.</a:t>
            </a: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0" name="Picture 2" descr="Resultado de imagen para rxjs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4" b="15329"/>
          <a:stretch/>
        </p:blipFill>
        <p:spPr bwMode="auto">
          <a:xfrm>
            <a:off x="2195736" y="2636912"/>
            <a:ext cx="4762500" cy="158417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0072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olores everis">
      <a:dk1>
        <a:srgbClr val="000000"/>
      </a:dk1>
      <a:lt1>
        <a:srgbClr val="FFFFFF"/>
      </a:lt1>
      <a:dk2>
        <a:srgbClr val="9AC104"/>
      </a:dk2>
      <a:lt2>
        <a:srgbClr val="737373"/>
      </a:lt2>
      <a:accent1>
        <a:srgbClr val="9AC104"/>
      </a:accent1>
      <a:accent2>
        <a:srgbClr val="1994A4"/>
      </a:accent2>
      <a:accent3>
        <a:srgbClr val="643269"/>
      </a:accent3>
      <a:accent4>
        <a:srgbClr val="D76734"/>
      </a:accent4>
      <a:accent5>
        <a:srgbClr val="E39F03"/>
      </a:accent5>
      <a:accent6>
        <a:srgbClr val="DDB322"/>
      </a:accent6>
      <a:hlink>
        <a:srgbClr val="0070C0"/>
      </a:hlink>
      <a:folHlink>
        <a:srgbClr val="960F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82677DC17265489679A83D3BF00A5B" ma:contentTypeVersion="0" ma:contentTypeDescription="Crear nuevo documento." ma:contentTypeScope="" ma:versionID="aeaba93c4ffa7947f92d9208acbf434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4fc21dde24da028d273e47bad96c08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83C479-7E92-4608-A324-BDD86F7613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C626EF4-B199-4542-A214-57AC7C18DE04}">
  <ds:schemaRefs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B7E0A95-0925-45A6-9CE7-A30C74A288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17423</TotalTime>
  <Words>1807</Words>
  <Application>Microsoft Office PowerPoint</Application>
  <PresentationFormat>Presentación en pantalla (4:3)</PresentationFormat>
  <Paragraphs>733</Paragraphs>
  <Slides>88</Slides>
  <Notes>87</Notes>
  <HiddenSlides>7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88</vt:i4>
      </vt:variant>
    </vt:vector>
  </HeadingPairs>
  <TitlesOfParts>
    <vt:vector size="96" baseType="lpstr">
      <vt:lpstr>Arial</vt:lpstr>
      <vt:lpstr>Calibri</vt:lpstr>
      <vt:lpstr>Consolas</vt:lpstr>
      <vt:lpstr>Helvetica Neue</vt:lpstr>
      <vt:lpstr>Segoe UI</vt:lpstr>
      <vt:lpstr>Segoe UI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everis Marketing y Comunicación</dc:creator>
  <cp:lastModifiedBy>Marcos Alberto Ginel Calderon</cp:lastModifiedBy>
  <cp:revision>1344</cp:revision>
  <dcterms:created xsi:type="dcterms:W3CDTF">2011-04-27T16:47:02Z</dcterms:created>
  <dcterms:modified xsi:type="dcterms:W3CDTF">2017-05-15T13:13:10Z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0x0101006782677DC17265489679A83D3BF00A5B</vt:lpwstr>
  </property>
</Properties>
</file>